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media1.gif" ContentType="video/unknown"/>
  <Override PartName="/ppt/media/image1.jpeg" ContentType="image/jpeg"/>
  <Override PartName="/ppt/media/media2.gif" ContentType="video/unknown"/>
  <Override PartName="/ppt/media/media3.gif" ContentType="video/unknown"/>
  <Override PartName="/ppt/notesSlides/notesSlide4.xml" ContentType="application/vnd.openxmlformats-officedocument.presentationml.notesSlide+xml"/>
  <Override PartName="/ppt/media/media4.gif" ContentType="video/unknown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media/media5.gif" ContentType="video/unknown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media/media1.mov" ContentType="video/unknown"/>
  <Override PartName="/ppt/notesSlides/notesSlide53.xml" ContentType="application/vnd.openxmlformats-officedocument.presentationml.notesSlide+xml"/>
  <Override PartName="/ppt/media/media2.mov" ContentType="video/unknown"/>
  <Override PartName="/ppt/notesSlides/notesSlide54.xml" ContentType="application/vnd.openxmlformats-officedocument.presentationml.notesSlide+xml"/>
  <Override PartName="/ppt/media/media3.mov" ContentType="video/unknown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media/media4.mov" ContentType="video/unknown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media/media1.mov>
</file>

<file path=ppt/media/media2.gif>
</file>

<file path=ppt/media/media2.mov>
</file>

<file path=ppt/media/media3.gif>
</file>

<file path=ppt/media/media3.mov>
</file>

<file path=ppt/media/media4.gif>
</file>

<file path=ppt/media/media4.mov>
</file>

<file path=ppt/media/media5.g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13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14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15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16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17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8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_rels/notesSlide19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0.xml.rels><?xml version="1.0" encoding="UTF-8" standalone="yes"?>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_rels/notesSlide21.xml.rels><?xml version="1.0" encoding="UTF-8" standalone="yes"?>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
</file>

<file path=ppt/notesSlides/_rels/notesSlide22.xml.rels><?xml version="1.0" encoding="UTF-8" standalone="yes"?>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23.xml.rels><?xml version="1.0" encoding="UTF-8" standalone="yes"?>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</Relationships>

</file>

<file path=ppt/notesSlides/_rels/notesSlide24.xml.rels><?xml version="1.0" encoding="UTF-8" standalone="yes"?>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</Relationships>

</file>

<file path=ppt/notesSlides/_rels/notesSlide25.xml.rels><?xml version="1.0" encoding="UTF-8" standalone="yes"?>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26.xml.rels><?xml version="1.0" encoding="UTF-8" standalone="yes"?>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27.xml.rels><?xml version="1.0" encoding="UTF-8" standalone="yes"?>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</Relationships>

</file>

<file path=ppt/notesSlides/_rels/notesSlide28.xml.rels><?xml version="1.0" encoding="UTF-8" standalone="yes"?>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</Relationships>

</file>

<file path=ppt/notesSlides/_rels/notesSlide29.xml.rels><?xml version="1.0" encoding="UTF-8" standalone="yes"?>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0.xml.rels><?xml version="1.0" encoding="UTF-8" standalone="yes"?><Relationships xmlns="http://schemas.openxmlformats.org/package/2006/relationships"><Relationship Id="rId1" Type="http://schemas.openxmlformats.org/officeDocument/2006/relationships/slide" Target="../slides/slide32.xml"/><Relationship Id="rId2" Type="http://schemas.openxmlformats.org/officeDocument/2006/relationships/notesMaster" Target="../notesMasters/notesMaster1.xml"/></Relationships>

</file>

<file path=ppt/notesSlides/_rels/notesSlide31.xml.rels><?xml version="1.0" encoding="UTF-8" standalone="yes"?>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</Relationships>

</file>

<file path=ppt/notesSlides/_rels/notesSlide32.xml.rels><?xml version="1.0" encoding="UTF-8" standalone="yes"?>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</Relationships>

</file>

<file path=ppt/notesSlides/_rels/notesSlide33.xml.rels><?xml version="1.0" encoding="UTF-8" standalone="yes"?>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</Relationships>

</file>

<file path=ppt/notesSlides/_rels/notesSlide34.xml.rels><?xml version="1.0" encoding="UTF-8" standalone="yes"?><Relationships xmlns="http://schemas.openxmlformats.org/package/2006/relationships"><Relationship Id="rId1" Type="http://schemas.openxmlformats.org/officeDocument/2006/relationships/slide" Target="../slides/slide36.xml"/><Relationship Id="rId2" Type="http://schemas.openxmlformats.org/officeDocument/2006/relationships/notesMaster" Target="../notesMasters/notesMaster1.xml"/></Relationships>

</file>

<file path=ppt/notesSlides/_rels/notesSlide35.xml.rels><?xml version="1.0" encoding="UTF-8" standalone="yes"?>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</Relationships>

</file>

<file path=ppt/notesSlides/_rels/notesSlide36.xml.rels><?xml version="1.0" encoding="UTF-8" standalone="yes"?>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</Relationships>

</file>

<file path=ppt/notesSlides/_rels/notesSlide37.xml.rels><?xml version="1.0" encoding="UTF-8" standalone="yes"?>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</Relationships>

</file>

<file path=ppt/notesSlides/_rels/notesSlide38.xml.rels><?xml version="1.0" encoding="UTF-8" standalone="yes"?>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</Relationships>

</file>

<file path=ppt/notesSlides/_rels/notesSlide39.xml.rels><?xml version="1.0" encoding="UTF-8" standalone="yes"?><Relationships xmlns="http://schemas.openxmlformats.org/package/2006/relationships"><Relationship Id="rId1" Type="http://schemas.openxmlformats.org/officeDocument/2006/relationships/slide" Target="../slides/slide41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0.xml.rels><?xml version="1.0" encoding="UTF-8" standalone="yes"?>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</Relationships>

</file>

<file path=ppt/notesSlides/_rels/notesSlide41.xml.rels><?xml version="1.0" encoding="UTF-8" standalone="yes"?>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</Relationships>

</file>

<file path=ppt/notesSlides/_rels/notesSlide42.xml.rels><?xml version="1.0" encoding="UTF-8" standalone="yes"?>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</Relationships>

</file>

<file path=ppt/notesSlides/_rels/notesSlide43.xml.rels><?xml version="1.0" encoding="UTF-8" standalone="yes"?>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</Relationships>

</file>

<file path=ppt/notesSlides/_rels/notesSlide44.xml.rels><?xml version="1.0" encoding="UTF-8" standalone="yes"?>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</Relationships>

</file>

<file path=ppt/notesSlides/_rels/notesSlide45.xml.rels><?xml version="1.0" encoding="UTF-8" standalone="yes"?>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</Relationships>

</file>

<file path=ppt/notesSlides/_rels/notesSlide46.xml.rels><?xml version="1.0" encoding="UTF-8" standalone="yes"?>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</Relationships>

</file>

<file path=ppt/notesSlides/_rels/notesSlide47.xml.rels><?xml version="1.0" encoding="UTF-8" standalone="yes"?>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</Relationships>

</file>

<file path=ppt/notesSlides/_rels/notesSlide48.xml.rels><?xml version="1.0" encoding="UTF-8" standalone="yes"?><Relationships xmlns="http://schemas.openxmlformats.org/package/2006/relationships"><Relationship Id="rId1" Type="http://schemas.openxmlformats.org/officeDocument/2006/relationships/slide" Target="../slides/slide50.xml"/><Relationship Id="rId2" Type="http://schemas.openxmlformats.org/officeDocument/2006/relationships/notesMaster" Target="../notesMasters/notesMaster1.xml"/></Relationships>

</file>

<file path=ppt/notesSlides/_rels/notesSlide49.xml.rels><?xml version="1.0" encoding="UTF-8" standalone="yes"?><Relationships xmlns="http://schemas.openxmlformats.org/package/2006/relationships"><Relationship Id="rId1" Type="http://schemas.openxmlformats.org/officeDocument/2006/relationships/slide" Target="../slides/slide51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0.xml.rels><?xml version="1.0" encoding="UTF-8" standalone="yes"?>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</Relationships>

</file>

<file path=ppt/notesSlides/_rels/notesSlide51.xml.rels><?xml version="1.0" encoding="UTF-8" standalone="yes"?><Relationships xmlns="http://schemas.openxmlformats.org/package/2006/relationships"><Relationship Id="rId1" Type="http://schemas.openxmlformats.org/officeDocument/2006/relationships/slide" Target="../slides/slide53.xml"/><Relationship Id="rId2" Type="http://schemas.openxmlformats.org/officeDocument/2006/relationships/notesMaster" Target="../notesMasters/notesMaster1.xml"/></Relationships>

</file>

<file path=ppt/notesSlides/_rels/notesSlide52.xml.rels><?xml version="1.0" encoding="UTF-8" standalone="yes"?><Relationships xmlns="http://schemas.openxmlformats.org/package/2006/relationships"><Relationship Id="rId1" Type="http://schemas.openxmlformats.org/officeDocument/2006/relationships/slide" Target="../slides/slide54.xml"/><Relationship Id="rId2" Type="http://schemas.openxmlformats.org/officeDocument/2006/relationships/notesMaster" Target="../notesMasters/notesMaster1.xml"/></Relationships>

</file>

<file path=ppt/notesSlides/_rels/notesSlide53.xml.rels><?xml version="1.0" encoding="UTF-8" standalone="yes"?><Relationships xmlns="http://schemas.openxmlformats.org/package/2006/relationships"><Relationship Id="rId1" Type="http://schemas.openxmlformats.org/officeDocument/2006/relationships/slide" Target="../slides/slide55.xml"/><Relationship Id="rId2" Type="http://schemas.openxmlformats.org/officeDocument/2006/relationships/notesMaster" Target="../notesMasters/notesMaster1.xml"/></Relationships>

</file>

<file path=ppt/notesSlides/_rels/notesSlide54.xml.rels><?xml version="1.0" encoding="UTF-8" standalone="yes"?><Relationships xmlns="http://schemas.openxmlformats.org/package/2006/relationships"><Relationship Id="rId1" Type="http://schemas.openxmlformats.org/officeDocument/2006/relationships/slide" Target="../slides/slide56.xml"/><Relationship Id="rId2" Type="http://schemas.openxmlformats.org/officeDocument/2006/relationships/notesMaster" Target="../notesMasters/notesMaster1.xml"/></Relationships>

</file>

<file path=ppt/notesSlides/_rels/notesSlide55.xml.rels><?xml version="1.0" encoding="UTF-8" standalone="yes"?><Relationships xmlns="http://schemas.openxmlformats.org/package/2006/relationships"><Relationship Id="rId1" Type="http://schemas.openxmlformats.org/officeDocument/2006/relationships/slide" Target="../slides/slide57.xml"/><Relationship Id="rId2" Type="http://schemas.openxmlformats.org/officeDocument/2006/relationships/notesMaster" Target="../notesMasters/notesMaster1.xml"/></Relationships>

</file>

<file path=ppt/notesSlides/_rels/notesSlide56.xml.rels><?xml version="1.0" encoding="UTF-8" standalone="yes"?><Relationships xmlns="http://schemas.openxmlformats.org/package/2006/relationships"><Relationship Id="rId1" Type="http://schemas.openxmlformats.org/officeDocument/2006/relationships/slide" Target="../slides/slide58.xml"/><Relationship Id="rId2" Type="http://schemas.openxmlformats.org/officeDocument/2006/relationships/notesMaster" Target="../notesMasters/notesMaster1.xml"/></Relationships>

</file>

<file path=ppt/notesSlides/_rels/notesSlide57.xml.rels><?xml version="1.0" encoding="UTF-8" standalone="yes"?><Relationships xmlns="http://schemas.openxmlformats.org/package/2006/relationships"><Relationship Id="rId1" Type="http://schemas.openxmlformats.org/officeDocument/2006/relationships/slide" Target="../slides/slide59.xml"/><Relationship Id="rId2" Type="http://schemas.openxmlformats.org/officeDocument/2006/relationships/notesMaster" Target="../notesMasters/notesMaster1.xml"/></Relationships>

</file>

<file path=ppt/notesSlides/_rels/notesSlide58.xml.rels><?xml version="1.0" encoding="UTF-8" standalone="yes"?><Relationships xmlns="http://schemas.openxmlformats.org/package/2006/relationships"><Relationship Id="rId1" Type="http://schemas.openxmlformats.org/officeDocument/2006/relationships/slide" Target="../slides/slide60.xml"/><Relationship Id="rId2" Type="http://schemas.openxmlformats.org/officeDocument/2006/relationships/notesMaster" Target="../notesMasters/notesMaster1.xml"/></Relationships>

</file>

<file path=ppt/notesSlides/_rels/notesSlide59.xml.rels><?xml version="1.0" encoding="UTF-8" standalone="yes"?><Relationships xmlns="http://schemas.openxmlformats.org/package/2006/relationships"><Relationship Id="rId1" Type="http://schemas.openxmlformats.org/officeDocument/2006/relationships/slide" Target="../slides/slide61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0.xml.rels><?xml version="1.0" encoding="UTF-8" standalone="yes"?><Relationships xmlns="http://schemas.openxmlformats.org/package/2006/relationships"><Relationship Id="rId1" Type="http://schemas.openxmlformats.org/officeDocument/2006/relationships/slide" Target="../slides/slide62.xml"/><Relationship Id="rId2" Type="http://schemas.openxmlformats.org/officeDocument/2006/relationships/notesMaster" Target="../notesMasters/notesMaster1.xml"/></Relationships>

</file>

<file path=ppt/notesSlides/_rels/notesSlide61.xml.rels><?xml version="1.0" encoding="UTF-8" standalone="yes"?><Relationships xmlns="http://schemas.openxmlformats.org/package/2006/relationships"><Relationship Id="rId1" Type="http://schemas.openxmlformats.org/officeDocument/2006/relationships/slide" Target="../slides/slide63.xml"/><Relationship Id="rId2" Type="http://schemas.openxmlformats.org/officeDocument/2006/relationships/notesMaster" Target="../notesMasters/notesMaster1.xml"/></Relationships>

</file>

<file path=ppt/notesSlides/_rels/notesSlide62.xml.rels><?xml version="1.0" encoding="UTF-8" standalone="yes"?><Relationships xmlns="http://schemas.openxmlformats.org/package/2006/relationships"><Relationship Id="rId1" Type="http://schemas.openxmlformats.org/officeDocument/2006/relationships/slide" Target="../slides/slide64.xml"/><Relationship Id="rId2" Type="http://schemas.openxmlformats.org/officeDocument/2006/relationships/notesMaster" Target="../notesMasters/notesMaster1.xml"/></Relationships>

</file>

<file path=ppt/notesSlides/_rels/notesSlide63.xml.rels><?xml version="1.0" encoding="UTF-8" standalone="yes"?><Relationships xmlns="http://schemas.openxmlformats.org/package/2006/relationships"><Relationship Id="rId1" Type="http://schemas.openxmlformats.org/officeDocument/2006/relationships/slide" Target="../slides/slide67.xml"/><Relationship Id="rId2" Type="http://schemas.openxmlformats.org/officeDocument/2006/relationships/notesMaster" Target="../notesMasters/notesMaster1.xml"/></Relationships>

</file>

<file path=ppt/notesSlides/_rels/notesSlide64.xml.rels><?xml version="1.0" encoding="UTF-8" standalone="yes"?><Relationships xmlns="http://schemas.openxmlformats.org/package/2006/relationships"><Relationship Id="rId1" Type="http://schemas.openxmlformats.org/officeDocument/2006/relationships/slide" Target="../slides/slide68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5" name="Shape 5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Hi and welcome!</a:t>
            </a:r>
            <a:endParaRPr sz="2400"/>
          </a:p>
          <a:p>
            <a:pPr lvl="0">
              <a:defRPr sz="1800"/>
            </a:pPr>
            <a:r>
              <a:rPr sz="2400"/>
              <a:t>Thanks to jQuery Conf</a:t>
            </a:r>
            <a:endParaRPr sz="2400"/>
          </a:p>
          <a:p>
            <a:pPr lvl="0">
              <a:defRPr sz="1800"/>
            </a:pPr>
            <a:r>
              <a:rPr sz="2400"/>
              <a:t>recreating computer games in the browser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Start by charting out the different states that cards could have</a:t>
            </a:r>
            <a:endParaRPr sz="2400"/>
          </a:p>
          <a:p>
            <a:pPr lvl="0">
              <a:defRPr sz="1800"/>
            </a:pPr>
            <a:r>
              <a:rPr sz="2400"/>
              <a:t>active/faceup - most of the visible cards</a:t>
            </a:r>
            <a:endParaRPr sz="2400"/>
          </a:p>
          <a:p>
            <a:pPr lvl="0">
              <a:defRPr sz="1800"/>
            </a:pPr>
            <a:r>
              <a:rPr sz="2400"/>
              <a:t>selected - any active card can become selected &amp; all stacked will be</a:t>
            </a:r>
            <a:endParaRPr sz="2400"/>
          </a:p>
          <a:p>
            <a:pPr lvl="0">
              <a:defRPr sz="1800"/>
            </a:pPr>
            <a:r>
              <a:rPr sz="2400"/>
              <a:t>facedown - most of the cards at first, nothing can happen to them</a:t>
            </a:r>
            <a:endParaRPr sz="2400"/>
          </a:p>
          <a:p>
            <a:pPr lvl="0">
              <a:defRPr sz="1800"/>
            </a:pPr>
            <a:r>
              <a:rPr sz="2400"/>
              <a:t>reserve - dealt later 10 at a time</a:t>
            </a:r>
            <a:endParaRPr sz="2400"/>
          </a:p>
          <a:p>
            <a:pPr lvl="0">
              <a:defRPr sz="1800"/>
            </a:pPr>
            <a:r>
              <a:rPr sz="2400"/>
              <a:t>blocked - different suit on top of a card, can’t move that card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00" name="Shape 20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Start by charting out the different states that cards could have</a:t>
            </a:r>
            <a:endParaRPr sz="2400"/>
          </a:p>
          <a:p>
            <a:pPr lvl="0">
              <a:defRPr sz="1800"/>
            </a:pPr>
            <a:r>
              <a:rPr sz="2400"/>
              <a:t>active/faceup - most of the visible cards</a:t>
            </a:r>
            <a:endParaRPr sz="2400"/>
          </a:p>
          <a:p>
            <a:pPr lvl="0">
              <a:defRPr sz="1800"/>
            </a:pPr>
            <a:r>
              <a:rPr sz="2400"/>
              <a:t>selected - any active card can become selected &amp; all stacked will be</a:t>
            </a:r>
            <a:endParaRPr sz="2400"/>
          </a:p>
          <a:p>
            <a:pPr lvl="0">
              <a:defRPr sz="1800"/>
            </a:pPr>
            <a:r>
              <a:rPr sz="2400"/>
              <a:t>facedown - most of the cards at first, nothing can happen to them</a:t>
            </a:r>
            <a:endParaRPr sz="2400"/>
          </a:p>
          <a:p>
            <a:pPr lvl="0">
              <a:defRPr sz="1800"/>
            </a:pPr>
            <a:r>
              <a:rPr sz="2400"/>
              <a:t>reserve - dealt later 10 at a time</a:t>
            </a:r>
            <a:endParaRPr sz="2400"/>
          </a:p>
          <a:p>
            <a:pPr lvl="0">
              <a:defRPr sz="1800"/>
            </a:pPr>
            <a:r>
              <a:rPr sz="2400"/>
              <a:t>blocked - different suit on top of a card, can’t move that card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15" name="Shape 21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Start by charting out the different states that cards could have</a:t>
            </a:r>
            <a:endParaRPr sz="2400"/>
          </a:p>
          <a:p>
            <a:pPr lvl="0">
              <a:defRPr sz="1800"/>
            </a:pPr>
            <a:r>
              <a:rPr sz="2400"/>
              <a:t>active/faceup - most of the visible cards</a:t>
            </a:r>
            <a:endParaRPr sz="2400"/>
          </a:p>
          <a:p>
            <a:pPr lvl="0">
              <a:defRPr sz="1800"/>
            </a:pPr>
            <a:r>
              <a:rPr sz="2400"/>
              <a:t>selected - any active card can become selected &amp; all stacked will be</a:t>
            </a:r>
            <a:endParaRPr sz="2400"/>
          </a:p>
          <a:p>
            <a:pPr lvl="0">
              <a:defRPr sz="1800"/>
            </a:pPr>
            <a:r>
              <a:rPr sz="2400"/>
              <a:t>facedown - most of the cards at first, nothing can happen to them</a:t>
            </a:r>
            <a:endParaRPr sz="2400"/>
          </a:p>
          <a:p>
            <a:pPr lvl="0">
              <a:defRPr sz="1800"/>
            </a:pPr>
            <a:r>
              <a:rPr sz="2400"/>
              <a:t>reserve - dealt later 10 at a time</a:t>
            </a:r>
            <a:endParaRPr sz="2400"/>
          </a:p>
          <a:p>
            <a:pPr lvl="0">
              <a:defRPr sz="1800"/>
            </a:pPr>
            <a:r>
              <a:rPr sz="2400"/>
              <a:t>blocked - different suit on top of a card, can’t move that card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30" name="Shape 2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Start by charting out the different states that cards could have</a:t>
            </a:r>
            <a:endParaRPr sz="2400"/>
          </a:p>
          <a:p>
            <a:pPr lvl="0">
              <a:defRPr sz="1800"/>
            </a:pPr>
            <a:r>
              <a:rPr sz="2400"/>
              <a:t>active/faceup - most of the visible cards</a:t>
            </a:r>
            <a:endParaRPr sz="2400"/>
          </a:p>
          <a:p>
            <a:pPr lvl="0">
              <a:defRPr sz="1800"/>
            </a:pPr>
            <a:r>
              <a:rPr sz="2400"/>
              <a:t>selected - any active card can become selected &amp; all stacked will be</a:t>
            </a:r>
            <a:endParaRPr sz="2400"/>
          </a:p>
          <a:p>
            <a:pPr lvl="0">
              <a:defRPr sz="1800"/>
            </a:pPr>
            <a:r>
              <a:rPr sz="2400"/>
              <a:t>facedown - most of the cards at first, nothing can happen to them</a:t>
            </a:r>
            <a:endParaRPr sz="2400"/>
          </a:p>
          <a:p>
            <a:pPr lvl="0">
              <a:defRPr sz="1800"/>
            </a:pPr>
            <a:r>
              <a:rPr sz="2400"/>
              <a:t>reserve - dealt later 10 at a time</a:t>
            </a:r>
            <a:endParaRPr sz="2400"/>
          </a:p>
          <a:p>
            <a:pPr lvl="0">
              <a:defRPr sz="1800"/>
            </a:pPr>
            <a:r>
              <a:rPr sz="2400"/>
              <a:t>blocked - different suit on top of a card, can’t move that card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43" name="Shape 2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Made a different class for each state, charted what would happen on each click event</a:t>
            </a:r>
            <a:endParaRPr sz="2400"/>
          </a:p>
          <a:p>
            <a:pPr lvl="0">
              <a:defRPr sz="1800"/>
            </a:pPr>
            <a:r>
              <a:rPr sz="2400"/>
              <a:t>card - selects card only if not facedown or blocked, and if no other card is selected</a:t>
            </a:r>
            <a:endParaRPr sz="2400"/>
          </a:p>
          <a:p>
            <a:pPr lvl="0">
              <a:defRPr sz="1800"/>
            </a:pPr>
            <a:r>
              <a:rPr sz="2400"/>
              <a:t>facedown - if the card on top of it is moved, the class is removed</a:t>
            </a:r>
            <a:endParaRPr sz="2400"/>
          </a:p>
          <a:p>
            <a:pPr lvl="0">
              <a:defRPr sz="1800"/>
            </a:pPr>
            <a:r>
              <a:rPr sz="2400"/>
              <a:t>selected - will either move or be un-selected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56" name="Shape 2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Thin backend that read a YAML, shuffled, passed it all of to the client</a:t>
            </a:r>
            <a:endParaRPr sz="2400"/>
          </a:p>
          <a:p>
            <a:pPr lvl="0">
              <a:defRPr sz="1800"/>
            </a:pPr>
            <a:r>
              <a:rPr sz="2400"/>
              <a:t>‘poor man’s two-dimensional array’</a:t>
            </a:r>
            <a:endParaRPr sz="2400"/>
          </a:p>
          <a:p>
            <a:pPr lvl="0">
              <a:defRPr sz="1800"/>
            </a:pPr>
            <a:r>
              <a:rPr sz="2400"/>
              <a:t>Column divs, with card divs nested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69" name="Shape 2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To ‘deal’ the cards I just looped the appropriate number of times to create column and card divs, and positioned them with css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83" name="Shape 28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 doc load, use JS to flip over the top card in each column, and we’re ready to play!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96" name="Shape 29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 doc load, use JS to flip over the top card in each column, and we’re ready to play!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9" name="Shape 30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So let’s start playing!</a:t>
            </a:r>
            <a:endParaRPr sz="2400"/>
          </a:p>
          <a:p>
            <a:pPr lvl="0">
              <a:defRPr sz="1800"/>
            </a:pPr>
            <a:r>
              <a:rPr sz="2400"/>
              <a:t>Everything takes place in click events</a:t>
            </a:r>
            <a:endParaRPr sz="2400"/>
          </a:p>
          <a:p>
            <a:pPr lvl="0">
              <a:defRPr sz="1800"/>
            </a:pPr>
            <a:r>
              <a:rPr sz="2400"/>
              <a:t>(don’t worry about it)</a:t>
            </a:r>
            <a:endParaRPr sz="2400"/>
          </a:p>
          <a:p>
            <a:pPr lvl="0">
              <a:defRPr sz="1800"/>
            </a:pPr>
            <a:r>
              <a:rPr sz="2400"/>
              <a:t>the else has ALL the game logic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8" name="Shape 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This is me!</a:t>
            </a:r>
            <a:endParaRPr sz="2400"/>
          </a:p>
          <a:p>
            <a:pPr lvl="0">
              <a:defRPr sz="1800"/>
            </a:pPr>
            <a:r>
              <a:rPr sz="2400"/>
              <a:t>I live in NYC - run Queens JS</a:t>
            </a:r>
            <a:endParaRPr sz="2400"/>
          </a:p>
          <a:p>
            <a:pPr lvl="0">
              <a:defRPr sz="1800"/>
            </a:pPr>
            <a:r>
              <a:rPr sz="2400"/>
              <a:t>went to Flatiron School</a:t>
            </a:r>
            <a:endParaRPr sz="2400"/>
          </a:p>
          <a:p>
            <a:pPr lvl="0">
              <a:defRPr sz="1800"/>
            </a:pPr>
            <a:r>
              <a:rPr sz="2400"/>
              <a:t>&amp; now Node engineer at Penton</a:t>
            </a:r>
            <a:endParaRPr sz="2400"/>
          </a:p>
          <a:p>
            <a:pPr lvl="0">
              <a:defRPr sz="1800"/>
            </a:pPr>
            <a:r>
              <a:rPr sz="2400"/>
              <a:t>The thing about me most relevant to this talk - love video and computer games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22" name="Shape 3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So let’s start playing!</a:t>
            </a:r>
            <a:endParaRPr sz="2400"/>
          </a:p>
          <a:p>
            <a:pPr lvl="0">
              <a:defRPr sz="1800"/>
            </a:pPr>
            <a:r>
              <a:rPr sz="2400"/>
              <a:t>Everything takes place in click events</a:t>
            </a:r>
            <a:endParaRPr sz="2400"/>
          </a:p>
          <a:p>
            <a:pPr lvl="0">
              <a:defRPr sz="1800"/>
            </a:pPr>
            <a:r>
              <a:rPr sz="2400"/>
              <a:t>(don’t worry about it)</a:t>
            </a:r>
            <a:endParaRPr sz="2400"/>
          </a:p>
          <a:p>
            <a:pPr lvl="0">
              <a:defRPr sz="1800"/>
            </a:pPr>
            <a:r>
              <a:rPr sz="2400"/>
              <a:t>the else has ALL the game logic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38" name="Shape 3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Everything worked fine while I was only working with the cards on the board.</a:t>
            </a:r>
            <a:endParaRPr sz="2400"/>
          </a:p>
          <a:p>
            <a:pPr lvl="0">
              <a:defRPr sz="1800"/>
            </a:pPr>
            <a:r>
              <a:rPr sz="2400"/>
              <a:t>But, these reserve cards aren’t in the board class.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53" name="Shape 3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Everything worked fine while I was only working with the cards on the board.</a:t>
            </a:r>
            <a:endParaRPr sz="2400"/>
          </a:p>
          <a:p>
            <a:pPr lvl="0">
              <a:defRPr sz="1800"/>
            </a:pPr>
            <a:r>
              <a:rPr sz="2400"/>
              <a:t>But, these reserve cards aren’t in the board class.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66" name="Shape 36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This is great. We can select cards and move them between columns. But you can also do whatever you want.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79" name="Shape 3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Since all data stored in DOM, I’m literally using jQ to find the element I want and pull out the val</a:t>
            </a:r>
            <a:endParaRPr sz="2400"/>
          </a:p>
          <a:p>
            <a:pPr lvl="0">
              <a:defRPr sz="1800"/>
            </a:pPr>
            <a:r>
              <a:rPr sz="2400"/>
              <a:t>Cards actually have 4 children divs w/ properties</a:t>
            </a:r>
            <a:endParaRPr sz="2400"/>
          </a:p>
          <a:p>
            <a:pPr lvl="0">
              <a:defRPr sz="1800"/>
            </a:pPr>
            <a:r>
              <a:rPr sz="2400"/>
              <a:t>(hint: really easy to cheat)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93" name="Shape 3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Remember that with the reserve cards, you can(will) have cards that are spontaneously blocked.</a:t>
            </a:r>
            <a:endParaRPr sz="2400"/>
          </a:p>
          <a:p>
            <a:pPr lvl="0">
              <a:defRPr sz="1800"/>
            </a:pPr>
            <a:r>
              <a:rPr sz="2400"/>
              <a:t>ie. could have valid cards 3-8 on-suit, but when you deal the reserve you may need to block (and hopefully later unblock) all of those cards together.</a:t>
            </a:r>
            <a:endParaRPr sz="2400"/>
          </a:p>
          <a:p>
            <a:pPr lvl="0">
              <a:defRPr sz="1800"/>
            </a:pPr>
            <a:r>
              <a:rPr sz="2400"/>
              <a:t>Element of randomness &amp; unpredictability.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06" name="Shape 4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A little tedious to keep pulling all this info out of the DOM, but it happened and worked and i think its pretty awesome</a:t>
            </a: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30" name="Shape 4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SS DOM-based</a:t>
            </a:r>
            <a:endParaRPr sz="2400"/>
          </a:p>
          <a:p>
            <a:pPr lvl="0">
              <a:defRPr sz="1800"/>
            </a:pPr>
            <a:r>
              <a:rPr sz="2400"/>
              <a:t>really good at DOM traversal</a:t>
            </a:r>
            <a:endParaRPr sz="2400"/>
          </a:p>
          <a:p>
            <a:pPr lvl="0">
              <a:defRPr sz="1800"/>
            </a:pPr>
            <a:r>
              <a:rPr sz="2400"/>
              <a:t>learned how to think about building a game &amp; game logic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43" name="Shape 4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But storing all your everything in DOM can be limiting</a:t>
            </a:r>
            <a:endParaRPr sz="2400"/>
          </a:p>
          <a:p>
            <a:pPr lvl="0">
              <a:defRPr sz="1800"/>
            </a:pPr>
            <a:r>
              <a:rPr sz="2400"/>
              <a:t>great for SS</a:t>
            </a:r>
            <a:endParaRPr sz="2400"/>
          </a:p>
          <a:p>
            <a:pPr lvl="0">
              <a:defRPr sz="1800"/>
            </a:pPr>
            <a:r>
              <a:rPr sz="2400"/>
              <a:t>what if animations/speed/timing/complexity</a:t>
            </a:r>
            <a:endParaRPr sz="2400"/>
          </a:p>
          <a:p>
            <a:pPr lvl="0">
              <a:defRPr sz="1800"/>
            </a:pPr>
            <a:r>
              <a:rPr sz="2400"/>
              <a:t>need to do more and learn other game-building techniques</a:t>
            </a: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Shape 4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67" name="Shape 4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pieces fall</a:t>
            </a:r>
            <a:endParaRPr sz="2400"/>
          </a:p>
          <a:p>
            <a:pPr lvl="0">
              <a:defRPr sz="1800"/>
            </a:pPr>
            <a:r>
              <a:rPr sz="2400"/>
              <a:t>pieces rotate</a:t>
            </a:r>
            <a:endParaRPr sz="2400"/>
          </a:p>
          <a:p>
            <a:pPr lvl="0">
              <a:defRPr sz="1800"/>
            </a:pPr>
            <a:r>
              <a:rPr sz="2400"/>
              <a:t>rows vanish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4" name="Shape 8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So many kinds of games</a:t>
            </a:r>
            <a:endParaRPr sz="2400"/>
          </a:p>
          <a:p>
            <a:pPr lvl="0">
              <a:defRPr sz="1800"/>
            </a:pPr>
            <a:r>
              <a:rPr sz="2400"/>
              <a:t>Platformers and action-heavy games</a:t>
            </a:r>
            <a:endParaRPr sz="2400"/>
          </a:p>
          <a:p>
            <a:pPr lvl="0">
              <a:defRPr sz="1800"/>
            </a:pPr>
            <a:r>
              <a:rPr sz="2400"/>
              <a:t>Beautiful story-driven games - almost like watching a movie</a:t>
            </a:r>
            <a:endParaRPr sz="2400"/>
          </a:p>
          <a:p>
            <a:pPr lvl="0">
              <a:defRPr sz="1800"/>
            </a:pPr>
            <a:r>
              <a:rPr sz="2400"/>
              <a:t>Indie computer games with lightweight graphics</a:t>
            </a:r>
            <a:endParaRPr sz="2400"/>
          </a:p>
          <a:p>
            <a:pPr lvl="0">
              <a:defRPr sz="1800"/>
            </a:pPr>
            <a:r>
              <a:rPr sz="2400"/>
              <a:t>Games that have evolved - original Civ and Sim City</a:t>
            </a:r>
            <a:endParaRPr sz="2400"/>
          </a:p>
          <a:p>
            <a:pPr lvl="0">
              <a:defRPr sz="1800"/>
            </a:pPr>
            <a:r>
              <a:rPr sz="2400"/>
              <a:t>Classics like Mario &amp; Pac Man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80" name="Shape 4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a lot more going on than in SS</a:t>
            </a:r>
            <a:endParaRPr sz="2400"/>
          </a:p>
          <a:p>
            <a:pPr lvl="0">
              <a:defRPr sz="1800"/>
            </a:pPr>
            <a:r>
              <a:rPr sz="2400"/>
              <a:t>	pieces can move multiple directions at once</a:t>
            </a:r>
            <a:endParaRPr sz="2400"/>
          </a:p>
          <a:p>
            <a:pPr lvl="0">
              <a:defRPr sz="1800"/>
            </a:pPr>
            <a:r>
              <a:rPr sz="2400"/>
              <a:t>	pieces can morph</a:t>
            </a:r>
            <a:endParaRPr sz="2400"/>
          </a:p>
          <a:p>
            <a:pPr lvl="0">
              <a:defRPr sz="1800"/>
            </a:pPr>
            <a:r>
              <a:rPr sz="2400"/>
              <a:t>	things are always moving</a:t>
            </a:r>
            <a:endParaRPr sz="2400"/>
          </a:p>
          <a:p>
            <a:pPr lvl="0">
              <a:defRPr sz="1800"/>
            </a:pPr>
            <a:r>
              <a:rPr sz="2400"/>
              <a:t>remove game logic from DOM</a:t>
            </a:r>
            <a:endParaRPr sz="240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93" name="Shape 4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Used JS Objects</a:t>
            </a:r>
            <a:endParaRPr sz="2400"/>
          </a:p>
          <a:p>
            <a:pPr lvl="0">
              <a:defRPr sz="1800"/>
            </a:pPr>
            <a:r>
              <a:rPr sz="2400"/>
              <a:t>separated into pieces and boards</a:t>
            </a:r>
            <a:endParaRPr sz="240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06" name="Shape 5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Used JS Objects</a:t>
            </a:r>
            <a:endParaRPr sz="2400"/>
          </a:p>
          <a:p>
            <a:pPr lvl="0">
              <a:defRPr sz="1800"/>
            </a:pPr>
            <a:r>
              <a:rPr sz="2400"/>
              <a:t>separated into pieces and boards</a:t>
            </a:r>
            <a:endParaRPr sz="240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20" name="Shape 52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Using handlebars independent of a framework</a:t>
            </a:r>
            <a:endParaRPr sz="2400"/>
          </a:p>
          <a:p>
            <a:pPr lvl="0">
              <a:defRPr sz="1800"/>
            </a:pPr>
            <a:r>
              <a:rPr sz="2400"/>
              <a:t>Reminded me of the game of life</a:t>
            </a:r>
            <a:endParaRPr sz="2400"/>
          </a:p>
          <a:p>
            <a:pPr lvl="0">
              <a:defRPr sz="1800"/>
            </a:pPr>
            <a:r>
              <a:rPr sz="2400"/>
              <a:t>Iterate over the grid to find each row - make a div</a:t>
            </a:r>
            <a:endParaRPr sz="2400"/>
          </a:p>
          <a:p>
            <a:pPr lvl="0">
              <a:defRPr sz="1800"/>
            </a:pPr>
            <a:r>
              <a:rPr sz="2400"/>
              <a:t>Iterate over each row to find each tile - make a div</a:t>
            </a:r>
            <a:endParaRPr sz="2400"/>
          </a:p>
          <a:p>
            <a:pPr lvl="0">
              <a:defRPr sz="1800"/>
            </a:pPr>
            <a:r>
              <a:rPr sz="2400"/>
              <a:t>Use css to set width/height/color for each tile</a:t>
            </a:r>
            <a:endParaRPr sz="2400"/>
          </a:p>
          <a:p>
            <a:pPr lvl="0">
              <a:defRPr sz="1800"/>
            </a:pPr>
            <a:r>
              <a:rPr sz="2400"/>
              <a:t>If active change the color to red</a:t>
            </a:r>
            <a:endParaRPr sz="2400"/>
          </a:p>
          <a:p>
            <a:pPr lvl="0">
              <a:defRPr sz="1800"/>
            </a:pPr>
            <a:r>
              <a:rPr sz="2400"/>
              <a:t>And we’re never going to have to worry about this again. The body of my html is about 20 lines.</a:t>
            </a: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33" name="Shape 53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Jen — table</a:t>
            </a:r>
            <a:endParaRPr sz="2400"/>
          </a:p>
          <a:p>
            <a:pPr lvl="0">
              <a:defRPr sz="1800"/>
            </a:pPr>
            <a:r>
              <a:rPr sz="2400"/>
              <a:t>Using handlebars independent of a framework</a:t>
            </a:r>
            <a:endParaRPr sz="2400"/>
          </a:p>
          <a:p>
            <a:pPr lvl="0">
              <a:defRPr sz="1800"/>
            </a:pPr>
            <a:r>
              <a:rPr sz="2400"/>
              <a:t>Reminded me of the game of life</a:t>
            </a:r>
            <a:endParaRPr sz="2400"/>
          </a:p>
          <a:p>
            <a:pPr lvl="0">
              <a:defRPr sz="1800"/>
            </a:pPr>
            <a:r>
              <a:rPr sz="2400"/>
              <a:t>Iterate over the grid to find each row - make a div</a:t>
            </a:r>
            <a:endParaRPr sz="2400"/>
          </a:p>
          <a:p>
            <a:pPr lvl="0">
              <a:defRPr sz="1800"/>
            </a:pPr>
            <a:r>
              <a:rPr sz="2400"/>
              <a:t>Iterate over each row to find each tile - make a div</a:t>
            </a:r>
            <a:endParaRPr sz="2400"/>
          </a:p>
          <a:p>
            <a:pPr lvl="0">
              <a:defRPr sz="1800"/>
            </a:pPr>
            <a:r>
              <a:rPr sz="2400"/>
              <a:t>Use css to set width/height/color for each tile</a:t>
            </a:r>
            <a:endParaRPr sz="2400"/>
          </a:p>
          <a:p>
            <a:pPr lvl="0">
              <a:defRPr sz="1800"/>
            </a:pPr>
            <a:r>
              <a:rPr sz="2400"/>
              <a:t>If active change the color to red</a:t>
            </a:r>
            <a:endParaRPr sz="2400"/>
          </a:p>
          <a:p>
            <a:pPr lvl="0">
              <a:defRPr sz="1800"/>
            </a:pPr>
            <a:r>
              <a:rPr sz="2400"/>
              <a:t>And we’re never going to have to worry about this again. The body of my html is about 20 lines.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46" name="Shape 54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58" name="Shape 55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70" name="Shape 5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Shape 5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82" name="Shape 5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94" name="Shape 5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3" name="Shape 1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So many kinds of games</a:t>
            </a:r>
            <a:endParaRPr sz="2400"/>
          </a:p>
          <a:p>
            <a:pPr lvl="0">
              <a:defRPr sz="1800"/>
            </a:pPr>
            <a:r>
              <a:rPr sz="2400"/>
              <a:t>Platformers and action-heavy games</a:t>
            </a:r>
            <a:endParaRPr sz="2400"/>
          </a:p>
          <a:p>
            <a:pPr lvl="0">
              <a:defRPr sz="1800"/>
            </a:pPr>
            <a:r>
              <a:rPr sz="2400"/>
              <a:t>Beautiful story-driven games - almost like watching a movie</a:t>
            </a:r>
            <a:endParaRPr sz="2400"/>
          </a:p>
          <a:p>
            <a:pPr lvl="0">
              <a:defRPr sz="1800"/>
            </a:pPr>
            <a:r>
              <a:rPr sz="2400"/>
              <a:t>Indie computer games with lightweight graphics</a:t>
            </a:r>
            <a:endParaRPr sz="2400"/>
          </a:p>
          <a:p>
            <a:pPr lvl="0">
              <a:defRPr sz="1800"/>
            </a:pPr>
            <a:r>
              <a:rPr sz="2400"/>
              <a:t>Games that have evolved - original Civ and Sim City</a:t>
            </a:r>
            <a:endParaRPr sz="2400"/>
          </a:p>
          <a:p>
            <a:pPr lvl="0">
              <a:defRPr sz="1800"/>
            </a:pPr>
            <a:r>
              <a:rPr sz="2400"/>
              <a:t>Classics like Mario &amp; Pac Man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Shape 6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06" name="Shape 6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18" name="Shape 61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Shape 62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30" name="Shape 63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7 different pieces</a:t>
            </a:r>
            <a:endParaRPr sz="2400"/>
          </a:p>
          <a:p>
            <a:pPr lvl="0">
              <a:defRPr sz="1800"/>
            </a:pPr>
            <a:r>
              <a:rPr sz="2400"/>
              <a:t>Created an array of objects, with each object containing the properties for a type of piece, and charted out each of their positions in a multi-dimensional array</a:t>
            </a:r>
            <a:endParaRPr sz="2400"/>
          </a:p>
          <a:p>
            <a:pPr lvl="0">
              <a:defRPr sz="1800"/>
            </a:pPr>
            <a:r>
              <a:rPr sz="2400"/>
              <a:t>If a tile =&gt; true</a:t>
            </a:r>
            <a:endParaRPr sz="2400"/>
          </a:p>
          <a:p>
            <a:pPr lvl="0">
              <a:defRPr sz="1800"/>
            </a:pPr>
            <a:r>
              <a:rPr sz="2400"/>
              <a:t>If no tile =&gt; undefined</a:t>
            </a: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44" name="Shape 64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Now we have our basic components, let’s start putting it all together</a:t>
            </a:r>
            <a:endParaRPr sz="2400"/>
          </a:p>
          <a:p>
            <a:pPr lvl="0">
              <a:defRPr sz="1800"/>
            </a:pPr>
            <a:r>
              <a:rPr sz="2400"/>
              <a:t>Two independent event loops happening - rendering game &amp; things happening don’t have to happen together</a:t>
            </a: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Shape 6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57" name="Shape 6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Every 50 ms the game ticks</a:t>
            </a:r>
            <a:endParaRPr sz="2400"/>
          </a:p>
          <a:p>
            <a:pPr lvl="0">
              <a:defRPr sz="1800"/>
            </a:pPr>
            <a:r>
              <a:rPr sz="2400"/>
              <a:t>The game tick handles adding new pieces, telling the active piece to ‘tick’, removing  complete rows, and rendering the board.</a:t>
            </a:r>
            <a:endParaRPr sz="2400"/>
          </a:p>
          <a:p>
            <a:pPr lvl="0">
              <a:defRPr sz="1800"/>
            </a:pPr>
            <a:r>
              <a:rPr sz="2400"/>
              <a:t>The piece tick is responsible for moving the piece left and right, moving the piece down faster, rotating the piece, and adding and removing itself from the board at a specific location.</a:t>
            </a: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70" name="Shape 6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96333" indent="-296333">
              <a:buSzPct val="75000"/>
              <a:buChar char="-"/>
              <a:defRPr sz="1800"/>
            </a:pPr>
            <a:r>
              <a:rPr sz="2400"/>
              <a:t>if board has no piece, it generates a new Piece(this)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remember, the piece knows where on the board its upper-left corner is located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iterate over the piece template by row and column and if that location is part of the piece, chart it to the grid</a:t>
            </a: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86" name="Shape 6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96333" indent="-296333">
              <a:buSzPct val="75000"/>
              <a:buChar char="-"/>
              <a:defRPr sz="1800"/>
            </a:pPr>
            <a:r>
              <a:rPr sz="2400"/>
              <a:t>if board has no piece, it generates a new Piece(this)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remember, the piece knows where on the board its upper-left corner is located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iterate over the piece template by row and column and if that location is part of the piece, chart it to the grid</a:t>
            </a: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04" name="Shape 70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96333" indent="-296333">
              <a:buSzPct val="75000"/>
              <a:buChar char="-"/>
              <a:defRPr sz="1800"/>
            </a:pPr>
            <a:r>
              <a:rPr sz="2400"/>
              <a:t>if board has no piece, it generates a new Piece(this)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remember, the piece knows where on the board its upper-left corner is located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iterate over the piece template by row and column and if that location is part of the piece, chart it to the grid</a:t>
            </a: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21" name="Shape 7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96333" indent="-296333">
              <a:buSzPct val="75000"/>
              <a:buChar char="-"/>
              <a:defRPr sz="1800"/>
            </a:pPr>
            <a:r>
              <a:rPr sz="2400"/>
              <a:t>if board has no piece, it generates a new Piece(this)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remember, the piece knows where on the board its upper-left corner is located</a:t>
            </a:r>
            <a:endParaRPr sz="2400"/>
          </a:p>
          <a:p>
            <a:pPr lvl="0" marL="296333" indent="-296333">
              <a:buSzPct val="75000"/>
              <a:buChar char="-"/>
              <a:defRPr sz="1800"/>
            </a:pPr>
            <a:r>
              <a:rPr sz="2400"/>
              <a:t>iterate over the piece template by row and column and if that location is part of the piece, chart it to the grid</a:t>
            </a: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Shape 73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34" name="Shape 73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The only tiles with the value ‘true’ are the active pieces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Build a game without having to worry about coming up with rules or story</a:t>
            </a:r>
            <a:endParaRPr sz="2400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Shape 74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47" name="Shape 74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Once we have a piece on the board, move the coordinates down by one row</a:t>
            </a:r>
            <a:endParaRPr sz="2400"/>
          </a:p>
          <a:p>
            <a:pPr lvl="0">
              <a:defRPr sz="1800"/>
            </a:pPr>
            <a:r>
              <a:rPr sz="2400"/>
              <a:t>Remove the piece</a:t>
            </a:r>
            <a:endParaRPr sz="2400"/>
          </a:p>
          <a:p>
            <a:pPr lvl="0">
              <a:defRPr sz="1800"/>
            </a:pPr>
            <a:r>
              <a:rPr sz="2400"/>
              <a:t>Add it in the new location</a:t>
            </a:r>
            <a:endParaRPr sz="2400"/>
          </a:p>
          <a:p>
            <a:pPr lvl="0">
              <a:defRPr sz="1800"/>
            </a:pPr>
            <a:r>
              <a:rPr sz="2400"/>
              <a:t>Re-draw</a:t>
            </a: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Shape 75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60" name="Shape 7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each tick ’50 ms’</a:t>
            </a:r>
            <a:endParaRPr sz="2400"/>
          </a:p>
          <a:p>
            <a:pPr lvl="0">
              <a:defRPr sz="1800"/>
            </a:pPr>
            <a:r>
              <a:rPr sz="2400"/>
              <a:t>	new piece is added if needed</a:t>
            </a:r>
            <a:endParaRPr sz="2400"/>
          </a:p>
          <a:p>
            <a:pPr lvl="0">
              <a:defRPr sz="1800"/>
            </a:pPr>
            <a:r>
              <a:rPr sz="2400"/>
              <a:t>	the active piece’s coordinates are moved down by 1 row</a:t>
            </a:r>
            <a:endParaRPr sz="2400"/>
          </a:p>
          <a:p>
            <a:pPr lvl="0">
              <a:defRPr sz="1800"/>
            </a:pPr>
            <a:r>
              <a:rPr sz="2400"/>
              <a:t>	the piece is removed from the old location on the grid</a:t>
            </a:r>
            <a:endParaRPr sz="2400"/>
          </a:p>
          <a:p>
            <a:pPr lvl="0">
              <a:defRPr sz="1800"/>
            </a:pPr>
            <a:r>
              <a:rPr sz="2400"/>
              <a:t>	added to the new location</a:t>
            </a:r>
            <a:endParaRPr sz="2400"/>
          </a:p>
          <a:p>
            <a:pPr lvl="0">
              <a:defRPr sz="1800"/>
            </a:pPr>
            <a:r>
              <a:rPr sz="2400"/>
              <a:t>	re-render board</a:t>
            </a: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Shape 7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73" name="Shape 7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each tick ’50 ms’</a:t>
            </a:r>
            <a:endParaRPr sz="2400"/>
          </a:p>
          <a:p>
            <a:pPr lvl="0">
              <a:defRPr sz="1800"/>
            </a:pPr>
            <a:r>
              <a:rPr sz="2400"/>
              <a:t>	new piece is added if needed</a:t>
            </a:r>
            <a:endParaRPr sz="2400"/>
          </a:p>
          <a:p>
            <a:pPr lvl="0">
              <a:defRPr sz="1800"/>
            </a:pPr>
            <a:r>
              <a:rPr sz="2400"/>
              <a:t>	the active piece’s coordinates are moved down by 1 row</a:t>
            </a:r>
            <a:endParaRPr sz="2400"/>
          </a:p>
          <a:p>
            <a:pPr lvl="0">
              <a:defRPr sz="1800"/>
            </a:pPr>
            <a:r>
              <a:rPr sz="2400"/>
              <a:t>	the piece is removed from the old location on the grid</a:t>
            </a:r>
            <a:endParaRPr sz="2400"/>
          </a:p>
          <a:p>
            <a:pPr lvl="0">
              <a:defRPr sz="1800"/>
            </a:pPr>
            <a:r>
              <a:rPr sz="2400"/>
              <a:t>	added to the new location</a:t>
            </a:r>
            <a:endParaRPr sz="2400"/>
          </a:p>
          <a:p>
            <a:pPr lvl="0">
              <a:defRPr sz="1800"/>
            </a:pPr>
            <a:r>
              <a:rPr sz="2400"/>
              <a:t>	re-render board</a:t>
            </a: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Shape 7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87" name="Shape 7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Can’t freeze a piece by setting the value to false because it won’t render {{#if .}} checks for truth values.</a:t>
            </a:r>
            <a:endParaRPr sz="2400"/>
          </a:p>
          <a:p>
            <a:pPr lvl="0">
              <a:defRPr sz="1800"/>
            </a:pPr>
            <a:r>
              <a:rPr sz="2400"/>
              <a:t>Problem: pieces overwrite other pieces. Not stacking.</a:t>
            </a:r>
            <a:endParaRPr sz="2400"/>
          </a:p>
          <a:p>
            <a:pPr lvl="0">
              <a:defRPr sz="1800"/>
            </a:pPr>
            <a:r>
              <a:rPr sz="2400"/>
              <a:t>Iterate over the piece just like when we added the piece to the grid, except for the coordinates, we’re looking at the one below where the shape actually is</a:t>
            </a: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Shape 80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01" name="Shape 80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Can’t freeze a piece by setting the value to false because it won’t render {{#if .}} checks for truth values.</a:t>
            </a:r>
            <a:endParaRPr sz="2400"/>
          </a:p>
          <a:p>
            <a:pPr lvl="0">
              <a:defRPr sz="1800"/>
            </a:pPr>
            <a:r>
              <a:rPr sz="2400"/>
              <a:t>Problem: pieces overwrite other pieces. Not stacking.</a:t>
            </a:r>
            <a:endParaRPr sz="2400"/>
          </a:p>
          <a:p>
            <a:pPr lvl="0">
              <a:defRPr sz="1800"/>
            </a:pPr>
            <a:r>
              <a:rPr sz="2400"/>
              <a:t>Iterate over the piece just like when we added the piece to the grid, except for the coordinates, we’re looking at the one below where the shape actually is</a:t>
            </a: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Shape 81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14" name="Shape 81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Finally back to using jQuery!</a:t>
            </a:r>
            <a:endParaRPr sz="2400"/>
          </a:p>
          <a:p>
            <a:pPr lvl="0">
              <a:defRPr sz="1800"/>
            </a:pPr>
            <a:r>
              <a:rPr sz="2400"/>
              <a:t>We want to be able to respond to keyboard input faster than the pieces are moving down</a:t>
            </a:r>
            <a:endParaRPr sz="2400"/>
          </a:p>
          <a:p>
            <a:pPr lvl="0">
              <a:defRPr sz="1800"/>
            </a:pPr>
            <a:r>
              <a:rPr sz="2400"/>
              <a:t>Compare/contrast using state to SS (direct manipulation)</a:t>
            </a:r>
            <a:endParaRPr sz="2400"/>
          </a:p>
          <a:p>
            <a:pPr lvl="0">
              <a:defRPr sz="1800"/>
            </a:pPr>
            <a:r>
              <a:rPr sz="2400"/>
              <a:t>Change the input to true on keydown, and change back to false on keyup</a:t>
            </a:r>
            <a:endParaRPr sz="2400"/>
          </a:p>
          <a:p>
            <a:pPr lvl="0">
              <a:defRPr sz="1800"/>
            </a:pPr>
            <a:r>
              <a:rPr sz="2400"/>
              <a:t>similar to how gamepad api works</a:t>
            </a: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27" name="Shape 8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Right/Left: Check for frozen pieces and check for the edge</a:t>
            </a:r>
            <a:endParaRPr sz="2400"/>
          </a:p>
          <a:p>
            <a:pPr lvl="0">
              <a:defRPr sz="1800"/>
            </a:pPr>
            <a:r>
              <a:rPr sz="2400"/>
              <a:t>Down: Instead of comparing the time to the last move, move on every tick </a:t>
            </a: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Shape 8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40" name="Shape 8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Right/Left: Check for frozen pieces and check for the edge</a:t>
            </a:r>
            <a:endParaRPr sz="2400"/>
          </a:p>
          <a:p>
            <a:pPr lvl="0">
              <a:defRPr sz="1800"/>
            </a:pPr>
            <a:r>
              <a:rPr sz="2400"/>
              <a:t>Down: Instead of comparing the time to the last move, move on every tick </a:t>
            </a: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Shape 85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53" name="Shape 85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‘z’ shape has 2</a:t>
            </a:r>
            <a:endParaRPr sz="2400"/>
          </a:p>
          <a:p>
            <a:pPr lvl="0">
              <a:defRPr sz="1800"/>
            </a:pPr>
            <a:r>
              <a:rPr sz="2400"/>
              <a:t>square has 1</a:t>
            </a:r>
            <a:endParaRPr sz="2400"/>
          </a:p>
          <a:p>
            <a:pPr lvl="0">
              <a:defRPr sz="1800"/>
            </a:pPr>
            <a:r>
              <a:rPr sz="2400"/>
              <a:t>L &amp; T most complicated - 4</a:t>
            </a: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Shape 86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67" name="Shape 86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Since rotation will happens on the piece ‘tick’, the piece will then be removed and re-drawn with the new orientation</a:t>
            </a:r>
            <a:endParaRPr sz="2400"/>
          </a:p>
          <a:p>
            <a:pPr lvl="0">
              <a:defRPr sz="1800"/>
            </a:pPr>
            <a:r>
              <a:rPr sz="2400"/>
              <a:t>The coordinates don’t change so the upper-left corner stays in the same place</a:t>
            </a:r>
            <a:endParaRPr sz="2400"/>
          </a:p>
          <a:p>
            <a:pPr lvl="0">
              <a:defRPr sz="1800"/>
            </a:pPr>
            <a:r>
              <a:rPr sz="2400"/>
              <a:t>One other thing - slow down the rotation by comparing current time to the time of last rotation - only every 100 ms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Who’s played?</a:t>
            </a:r>
            <a:endParaRPr sz="2400"/>
          </a:p>
          <a:p>
            <a:pPr lvl="0">
              <a:defRPr sz="1800"/>
            </a:pPr>
            <a:r>
              <a:rPr sz="2400"/>
              <a:t>Got really popular with Windows XP, on some Unix systems 1989</a:t>
            </a: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Shape 87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80" name="Shape 88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Only change the coordinates and current orientation if the conditions are met, otherwise don’t allow the rotation</a:t>
            </a:r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93" name="Shape 8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don’t want to move off grid or into another piece</a:t>
            </a:r>
            <a:endParaRPr sz="2400"/>
          </a:p>
          <a:p>
            <a:pPr lvl="0">
              <a:defRPr sz="1800"/>
            </a:pPr>
            <a:r>
              <a:rPr sz="2400"/>
              <a:t>‘wall jump’</a:t>
            </a:r>
            <a:endParaRPr sz="2400"/>
          </a:p>
          <a:p>
            <a:pPr lvl="0">
              <a:defRPr sz="1800"/>
            </a:pPr>
            <a:r>
              <a:rPr sz="2400"/>
              <a:t>Only change the coordinates and current orientation if the conditions are met, otherwise don’t allow the rotation</a:t>
            </a:r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Shape 90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06" name="Shape 90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Remove row with splice</a:t>
            </a:r>
            <a:endParaRPr sz="2400"/>
          </a:p>
          <a:p>
            <a:pPr lvl="0">
              <a:defRPr sz="1800"/>
            </a:pPr>
            <a:r>
              <a:rPr sz="2400"/>
              <a:t>Add row with unshift</a:t>
            </a:r>
            <a:endParaRPr sz="2400"/>
          </a:p>
          <a:p>
            <a:pPr lvl="0">
              <a:defRPr sz="1800"/>
            </a:pPr>
            <a:r>
              <a:rPr sz="2400"/>
              <a:t>Issue with undefined - can’t iterate</a:t>
            </a:r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Shape 93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40" name="Shape 94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Games are a lot of fun, to play and to build.</a:t>
            </a:r>
            <a:endParaRPr sz="2400"/>
          </a:p>
          <a:p>
            <a:pPr lvl="0">
              <a:defRPr sz="1800"/>
            </a:pPr>
            <a:r>
              <a:rPr sz="2400"/>
              <a:t>If you’ve ever wanted to build a game, just go do it.</a:t>
            </a:r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52" name="Shape 95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Games are a lot of fun, to play and to build.</a:t>
            </a:r>
            <a:endParaRPr sz="2400"/>
          </a:p>
          <a:p>
            <a:pPr lvl="0">
              <a:defRPr sz="1800"/>
            </a:pPr>
            <a:r>
              <a:rPr sz="2400"/>
              <a:t>If you’ve ever wanted to build a game, just go do it.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2" name="Shape 14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Started by playing a lot of SS</a:t>
            </a:r>
            <a:endParaRPr sz="2400"/>
          </a:p>
          <a:p>
            <a:pPr lvl="0">
              <a:defRPr sz="1800"/>
            </a:pPr>
            <a:r>
              <a:rPr sz="2400"/>
              <a:t>Most of the rules have to do with moving the cards around</a:t>
            </a:r>
            <a:endParaRPr sz="2400"/>
          </a:p>
          <a:p>
            <a:pPr lvl="0">
              <a:defRPr sz="1800"/>
            </a:pPr>
            <a:r>
              <a:rPr sz="2400"/>
              <a:t>Refresher - stacking rules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Each card has value and suit - important</a:t>
            </a:r>
            <a:endParaRPr sz="2400"/>
          </a:p>
          <a:p>
            <a:pPr lvl="0">
              <a:defRPr sz="1800"/>
            </a:pPr>
            <a:r>
              <a:rPr sz="2400"/>
              <a:t>Face and color - aesthetic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Templating</a:t>
            </a:r>
            <a:endParaRPr sz="2400"/>
          </a:p>
          <a:p>
            <a:pPr lvl="0">
              <a:defRPr sz="1800"/>
            </a:pPr>
            <a:r>
              <a:rPr sz="2400"/>
              <a:t>Since SS slow-paced game based on click-events, perfect for a DOM-based game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000"/>
            </a:lvl1pPr>
            <a:lvl2pPr marL="0" indent="228600" algn="ctr">
              <a:spcBef>
                <a:spcPts val="0"/>
              </a:spcBef>
              <a:buSzTx/>
              <a:buNone/>
              <a:defRPr sz="3000"/>
            </a:lvl2pPr>
            <a:lvl3pPr marL="0" indent="457200" algn="ctr">
              <a:spcBef>
                <a:spcPts val="0"/>
              </a:spcBef>
              <a:buSzTx/>
              <a:buNone/>
              <a:defRPr sz="3000"/>
            </a:lvl3pPr>
            <a:lvl4pPr marL="0" indent="685800" algn="ctr">
              <a:spcBef>
                <a:spcPts val="0"/>
              </a:spcBef>
              <a:buSzTx/>
              <a:buNone/>
              <a:defRPr sz="3000"/>
            </a:lvl4pPr>
            <a:lvl5pPr marL="0" indent="914400" algn="ctr">
              <a:spcBef>
                <a:spcPts val="0"/>
              </a:spcBef>
              <a:buSzTx/>
              <a:buNone/>
              <a:defRPr sz="3000"/>
            </a:lvl5pPr>
          </a:lstStyle>
          <a:p>
            <a:pPr lvl="0">
              <a:defRPr sz="1800"/>
            </a:pPr>
            <a:r>
              <a:rPr sz="3000"/>
              <a:t>Body Level One</a:t>
            </a:r>
            <a:endParaRPr sz="3000"/>
          </a:p>
          <a:p>
            <a:pPr lvl="1">
              <a:defRPr sz="1800"/>
            </a:pPr>
            <a:r>
              <a:rPr sz="3000"/>
              <a:t>Body Level Two</a:t>
            </a:r>
            <a:endParaRPr sz="3000"/>
          </a:p>
          <a:p>
            <a:pPr lvl="2">
              <a:defRPr sz="1800"/>
            </a:pPr>
            <a:r>
              <a:rPr sz="3000"/>
              <a:t>Body Level Three</a:t>
            </a:r>
            <a:endParaRPr sz="3000"/>
          </a:p>
          <a:p>
            <a:pPr lvl="3">
              <a:defRPr sz="1800"/>
            </a:pPr>
            <a:r>
              <a:rPr sz="3000"/>
              <a:t>Body Level Four</a:t>
            </a:r>
            <a:endParaRPr sz="3000"/>
          </a:p>
          <a:p>
            <a:pPr lvl="4">
              <a:defRPr sz="1800"/>
            </a:pPr>
            <a:r>
              <a:rPr sz="30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000"/>
            </a:lvl1pPr>
            <a:lvl2pPr marL="0" indent="228600" algn="ctr">
              <a:spcBef>
                <a:spcPts val="0"/>
              </a:spcBef>
              <a:buSzTx/>
              <a:buNone/>
              <a:defRPr sz="3000"/>
            </a:lvl2pPr>
            <a:lvl3pPr marL="0" indent="457200" algn="ctr">
              <a:spcBef>
                <a:spcPts val="0"/>
              </a:spcBef>
              <a:buSzTx/>
              <a:buNone/>
              <a:defRPr sz="3000"/>
            </a:lvl3pPr>
            <a:lvl4pPr marL="0" indent="685800" algn="ctr">
              <a:spcBef>
                <a:spcPts val="0"/>
              </a:spcBef>
              <a:buSzTx/>
              <a:buNone/>
              <a:defRPr sz="3000"/>
            </a:lvl4pPr>
            <a:lvl5pPr marL="0" indent="914400" algn="ctr">
              <a:spcBef>
                <a:spcPts val="0"/>
              </a:spcBef>
              <a:buSzTx/>
              <a:buNone/>
              <a:defRPr sz="3000"/>
            </a:lvl5pPr>
          </a:lstStyle>
          <a:p>
            <a:pPr lvl="0">
              <a:defRPr sz="1800"/>
            </a:pPr>
            <a:r>
              <a:rPr sz="3000"/>
              <a:t>Body Level One</a:t>
            </a:r>
            <a:endParaRPr sz="3000"/>
          </a:p>
          <a:p>
            <a:pPr lvl="1">
              <a:defRPr sz="1800"/>
            </a:pPr>
            <a:r>
              <a:rPr sz="3000"/>
              <a:t>Body Level Two</a:t>
            </a:r>
            <a:endParaRPr sz="3000"/>
          </a:p>
          <a:p>
            <a:pPr lvl="2">
              <a:defRPr sz="1800"/>
            </a:pPr>
            <a:r>
              <a:rPr sz="3000"/>
              <a:t>Body Level Three</a:t>
            </a:r>
            <a:endParaRPr sz="3000"/>
          </a:p>
          <a:p>
            <a:pPr lvl="3">
              <a:defRPr sz="1800"/>
            </a:pPr>
            <a:r>
              <a:rPr sz="3000"/>
              <a:t>Body Level Four</a:t>
            </a:r>
            <a:endParaRPr sz="3000"/>
          </a:p>
          <a:p>
            <a:pPr lvl="4">
              <a:defRPr sz="1800"/>
            </a:pPr>
            <a:r>
              <a:rPr sz="30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000"/>
            </a:lvl1pPr>
            <a:lvl2pPr marL="0" indent="228600" algn="ctr">
              <a:spcBef>
                <a:spcPts val="0"/>
              </a:spcBef>
              <a:buSzTx/>
              <a:buNone/>
              <a:defRPr sz="3000"/>
            </a:lvl2pPr>
            <a:lvl3pPr marL="0" indent="457200" algn="ctr">
              <a:spcBef>
                <a:spcPts val="0"/>
              </a:spcBef>
              <a:buSzTx/>
              <a:buNone/>
              <a:defRPr sz="3000"/>
            </a:lvl3pPr>
            <a:lvl4pPr marL="0" indent="685800" algn="ctr">
              <a:spcBef>
                <a:spcPts val="0"/>
              </a:spcBef>
              <a:buSzTx/>
              <a:buNone/>
              <a:defRPr sz="3000"/>
            </a:lvl4pPr>
            <a:lvl5pPr marL="0" indent="914400" algn="ctr">
              <a:spcBef>
                <a:spcPts val="0"/>
              </a:spcBef>
              <a:buSzTx/>
              <a:buNone/>
              <a:defRPr sz="3000"/>
            </a:lvl5pPr>
          </a:lstStyle>
          <a:p>
            <a:pPr lvl="0">
              <a:defRPr sz="1800"/>
            </a:pPr>
            <a:r>
              <a:rPr sz="3000"/>
              <a:t>Body Level One</a:t>
            </a:r>
            <a:endParaRPr sz="3000"/>
          </a:p>
          <a:p>
            <a:pPr lvl="1">
              <a:defRPr sz="1800"/>
            </a:pPr>
            <a:r>
              <a:rPr sz="3000"/>
              <a:t>Body Level Two</a:t>
            </a:r>
            <a:endParaRPr sz="3000"/>
          </a:p>
          <a:p>
            <a:pPr lvl="2">
              <a:defRPr sz="1800"/>
            </a:pPr>
            <a:r>
              <a:rPr sz="3000"/>
              <a:t>Body Level Three</a:t>
            </a:r>
            <a:endParaRPr sz="3000"/>
          </a:p>
          <a:p>
            <a:pPr lvl="3">
              <a:defRPr sz="1800"/>
            </a:pPr>
            <a:r>
              <a:rPr sz="3000"/>
              <a:t>Body Level Four</a:t>
            </a:r>
            <a:endParaRPr sz="3000"/>
          </a:p>
          <a:p>
            <a:pPr lvl="4">
              <a:defRPr sz="1800"/>
            </a:pPr>
            <a:r>
              <a:rPr sz="30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Relationship Id="rId4" Type="http://schemas.openxmlformats.org/officeDocument/2006/relationships/image" Target="../media/image18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spider-solitaire.herokuapp.com" TargetMode="Externa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7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video" Target="../media/media1.gif"/><Relationship Id="rId4" Type="http://schemas.microsoft.com/office/2007/relationships/media" Target="../media/media1.gif"/><Relationship Id="rId5" Type="http://schemas.openxmlformats.org/officeDocument/2006/relationships/image" Target="../media/image2.png"/><Relationship Id="rId6" Type="http://schemas.openxmlformats.org/officeDocument/2006/relationships/image" Target="../media/image1.jpeg"/><Relationship Id="rId7" Type="http://schemas.openxmlformats.org/officeDocument/2006/relationships/video" Target="../media/media2.gif"/><Relationship Id="rId8" Type="http://schemas.microsoft.com/office/2007/relationships/media" Target="../media/media2.gif"/><Relationship Id="rId9" Type="http://schemas.openxmlformats.org/officeDocument/2006/relationships/image" Target="../media/image3.png"/><Relationship Id="rId10" Type="http://schemas.openxmlformats.org/officeDocument/2006/relationships/video" Target="../media/media3.gif"/><Relationship Id="rId11" Type="http://schemas.microsoft.com/office/2007/relationships/media" Target="../media/media3.gif"/><Relationship Id="rId12" Type="http://schemas.openxmlformats.org/officeDocument/2006/relationships/image" Target="../media/image4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5.gif"/><Relationship Id="rId3" Type="http://schemas.microsoft.com/office/2007/relationships/media" Target="../media/media5.gif"/><Relationship Id="rId4" Type="http://schemas.openxmlformats.org/officeDocument/2006/relationships/image" Target="../media/image20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2.png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video" Target="../media/media1.gif"/><Relationship Id="rId4" Type="http://schemas.microsoft.com/office/2007/relationships/media" Target="../media/media1.gif"/><Relationship Id="rId5" Type="http://schemas.openxmlformats.org/officeDocument/2006/relationships/image" Target="../media/image2.png"/><Relationship Id="rId6" Type="http://schemas.openxmlformats.org/officeDocument/2006/relationships/image" Target="../media/image1.jpeg"/><Relationship Id="rId7" Type="http://schemas.openxmlformats.org/officeDocument/2006/relationships/video" Target="../media/media2.gif"/><Relationship Id="rId8" Type="http://schemas.microsoft.com/office/2007/relationships/media" Target="../media/media2.gif"/><Relationship Id="rId9" Type="http://schemas.openxmlformats.org/officeDocument/2006/relationships/image" Target="../media/image3.png"/><Relationship Id="rId10" Type="http://schemas.openxmlformats.org/officeDocument/2006/relationships/video" Target="../media/media3.gif"/><Relationship Id="rId11" Type="http://schemas.microsoft.com/office/2007/relationships/media" Target="../media/media3.gif"/><Relationship Id="rId12" Type="http://schemas.openxmlformats.org/officeDocument/2006/relationships/image" Target="../media/image4.png"/><Relationship Id="rId13" Type="http://schemas.openxmlformats.org/officeDocument/2006/relationships/image" Target="../media/image5.png"/><Relationship Id="rId14" Type="http://schemas.openxmlformats.org/officeDocument/2006/relationships/image" Target="../media/image6.png"/><Relationship Id="rId15" Type="http://schemas.openxmlformats.org/officeDocument/2006/relationships/video" Target="../media/media4.gif"/><Relationship Id="rId16" Type="http://schemas.microsoft.com/office/2007/relationships/media" Target="../media/media4.gif"/><Relationship Id="rId17" Type="http://schemas.openxmlformats.org/officeDocument/2006/relationships/image" Target="../media/image7.png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
</file>

<file path=ppt/slides/_rels/slide4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
</file>

<file path=ppt/slides/_rels/slide4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
</file>

<file path=ppt/slides/_rels/slide4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
</file>

<file path=ppt/slides/_rels/slide4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4.xml"/></Relationships>

</file>

<file path=ppt/slides/_rels/slide4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5.xml"/></Relationships>

</file>

<file path=ppt/slides/_rels/slide4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4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
</file>

<file path=ppt/slides/_rels/slide5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3.png"/></Relationships>

</file>

<file path=ppt/slides/_rels/slide5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9.xml"/></Relationships>

</file>

<file path=ppt/slides/_rels/slide5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0.xml"/></Relationships>

</file>

<file path=ppt/slides/_rels/slide5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1.xml"/></Relationships>

</file>

<file path=ppt/slides/_rels/slide5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2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25.png"/></Relationships>

</file>

<file path=ppt/slides/_rels/slide5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3.xml"/><Relationship Id="rId3" Type="http://schemas.openxmlformats.org/officeDocument/2006/relationships/video" Target="../media/media2.mov"/><Relationship Id="rId4" Type="http://schemas.microsoft.com/office/2007/relationships/media" Target="../media/media2.mov"/><Relationship Id="rId5" Type="http://schemas.openxmlformats.org/officeDocument/2006/relationships/image" Target="../media/image26.png"/></Relationships>

</file>

<file path=ppt/slides/_rels/slide5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4.xml"/><Relationship Id="rId3" Type="http://schemas.openxmlformats.org/officeDocument/2006/relationships/video" Target="../media/media3.mov"/><Relationship Id="rId4" Type="http://schemas.microsoft.com/office/2007/relationships/media" Target="../media/media3.mov"/><Relationship Id="rId5" Type="http://schemas.openxmlformats.org/officeDocument/2006/relationships/image" Target="../media/image27.png"/></Relationships>

</file>

<file path=ppt/slides/_rels/slide5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5.xml"/></Relationships>

</file>

<file path=ppt/slides/_rels/slide5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6.xml"/></Relationships>

</file>

<file path=ppt/slides/_rels/slide5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7.xml"/><Relationship Id="rId3" Type="http://schemas.openxmlformats.org/officeDocument/2006/relationships/video" Target="../media/media4.mov"/><Relationship Id="rId4" Type="http://schemas.microsoft.com/office/2007/relationships/media" Target="../media/media4.mov"/><Relationship Id="rId5" Type="http://schemas.openxmlformats.org/officeDocument/2006/relationships/image" Target="../media/image28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
</file>

<file path=ppt/slides/_rels/slide6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8.xml"/></Relationships>

</file>

<file path=ppt/slides/_rels/slide6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9.xml"/></Relationships>

</file>

<file path=ppt/slides/_rels/slide6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0.xml"/></Relationships>

</file>

<file path=ppt/slides/_rels/slide6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1.xml"/></Relationships>

</file>

<file path=ppt/slides/_rels/slide6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2.xml"/></Relationships>

</file>

<file path=ppt/slides/_rels/slide6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3.xml"/></Relationships>

</file>

<file path=ppt/slides/_rels/slide6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2.jpeg"/></Relationships>

</file>

<file path=ppt/slides/_rels/slide6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spider-solitaire.herokuapp.com" TargetMode="External"/><Relationship Id="rId3" Type="http://schemas.openxmlformats.org/officeDocument/2006/relationships/hyperlink" Target="http://opheliasdaisies.github.io/tetris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5867400" y="15197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3" name="Shape 33"/>
          <p:cNvSpPr/>
          <p:nvPr>
            <p:ph type="title"/>
          </p:nvPr>
        </p:nvSpPr>
        <p:spPr>
          <a:xfrm>
            <a:off x="2404533" y="2916766"/>
            <a:ext cx="10464801" cy="3302001"/>
          </a:xfrm>
          <a:prstGeom prst="rect">
            <a:avLst/>
          </a:prstGeom>
        </p:spPr>
        <p:txBody>
          <a:bodyPr/>
          <a:lstStyle>
            <a:lvl1pPr>
              <a:defRPr b="1" sz="7000"/>
            </a:lvl1pPr>
          </a:lstStyle>
          <a:p>
            <a:pPr lvl="0">
              <a:defRPr b="0" sz="1800"/>
            </a:pPr>
            <a:r>
              <a:rPr b="1" sz="7000"/>
              <a:t>Recreating Nostalgic Computer Games in JavaScript</a:t>
            </a:r>
          </a:p>
        </p:txBody>
      </p:sp>
      <p:sp>
        <p:nvSpPr>
          <p:cNvPr id="34" name="Shape 34"/>
          <p:cNvSpPr/>
          <p:nvPr>
            <p:ph type="body" idx="1"/>
          </p:nvPr>
        </p:nvSpPr>
        <p:spPr>
          <a:xfrm>
            <a:off x="2404533" y="6704707"/>
            <a:ext cx="10464801" cy="11303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000"/>
              <a:t>Sara Gorecki</a:t>
            </a:r>
            <a:endParaRPr sz="3000"/>
          </a:p>
          <a:p>
            <a:pPr lvl="0">
              <a:defRPr sz="1800"/>
            </a:pPr>
            <a:r>
              <a:rPr sz="3000"/>
              <a:t>@opheliasdaisies</a:t>
            </a:r>
          </a:p>
        </p:txBody>
      </p:sp>
      <p:sp>
        <p:nvSpPr>
          <p:cNvPr id="35" name="Shape 35"/>
          <p:cNvSpPr/>
          <p:nvPr/>
        </p:nvSpPr>
        <p:spPr>
          <a:xfrm>
            <a:off x="1218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" name="Shape 36"/>
          <p:cNvSpPr/>
          <p:nvPr/>
        </p:nvSpPr>
        <p:spPr>
          <a:xfrm>
            <a:off x="1501907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" name="Shape 37"/>
          <p:cNvSpPr/>
          <p:nvPr/>
        </p:nvSpPr>
        <p:spPr>
          <a:xfrm>
            <a:off x="42620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" name="Shape 38"/>
          <p:cNvSpPr/>
          <p:nvPr/>
        </p:nvSpPr>
        <p:spPr>
          <a:xfrm>
            <a:off x="28819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9" name="Shape 39"/>
          <p:cNvSpPr/>
          <p:nvPr/>
        </p:nvSpPr>
        <p:spPr>
          <a:xfrm>
            <a:off x="115687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" name="Shape 40"/>
          <p:cNvSpPr/>
          <p:nvPr/>
        </p:nvSpPr>
        <p:spPr>
          <a:xfrm>
            <a:off x="28819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" name="Shape 41"/>
          <p:cNvSpPr/>
          <p:nvPr/>
        </p:nvSpPr>
        <p:spPr>
          <a:xfrm>
            <a:off x="121840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" name="Shape 42"/>
          <p:cNvSpPr/>
          <p:nvPr/>
        </p:nvSpPr>
        <p:spPr>
          <a:xfrm>
            <a:off x="121840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" name="Shape 43"/>
          <p:cNvSpPr/>
          <p:nvPr/>
        </p:nvSpPr>
        <p:spPr>
          <a:xfrm>
            <a:off x="5867400" y="1354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" name="Shape 44"/>
          <p:cNvSpPr/>
          <p:nvPr/>
        </p:nvSpPr>
        <p:spPr>
          <a:xfrm>
            <a:off x="7264400" y="1354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" name="Shape 45"/>
          <p:cNvSpPr/>
          <p:nvPr/>
        </p:nvSpPr>
        <p:spPr>
          <a:xfrm>
            <a:off x="4470399" y="1354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" name="Shape 46"/>
          <p:cNvSpPr/>
          <p:nvPr/>
        </p:nvSpPr>
        <p:spPr>
          <a:xfrm>
            <a:off x="7377772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" name="Shape 47"/>
          <p:cNvSpPr/>
          <p:nvPr/>
        </p:nvSpPr>
        <p:spPr>
          <a:xfrm>
            <a:off x="115687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" name="Shape 48"/>
          <p:cNvSpPr/>
          <p:nvPr/>
        </p:nvSpPr>
        <p:spPr>
          <a:xfrm>
            <a:off x="11568773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9" name="Shape 49"/>
          <p:cNvSpPr/>
          <p:nvPr/>
        </p:nvSpPr>
        <p:spPr>
          <a:xfrm>
            <a:off x="101717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" name="Shape 50"/>
          <p:cNvSpPr/>
          <p:nvPr/>
        </p:nvSpPr>
        <p:spPr>
          <a:xfrm>
            <a:off x="101717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" name="Shape 51"/>
          <p:cNvSpPr/>
          <p:nvPr/>
        </p:nvSpPr>
        <p:spPr>
          <a:xfrm>
            <a:off x="2881973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" name="Shape 52"/>
          <p:cNvSpPr/>
          <p:nvPr/>
        </p:nvSpPr>
        <p:spPr>
          <a:xfrm>
            <a:off x="1501907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" name="Shape 53"/>
          <p:cNvSpPr/>
          <p:nvPr/>
        </p:nvSpPr>
        <p:spPr>
          <a:xfrm>
            <a:off x="121840" y="418921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1867" y="2186321"/>
            <a:ext cx="10921317" cy="602351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/>
          <p:nvPr>
            <p:ph type="body" idx="1"/>
          </p:nvPr>
        </p:nvSpPr>
        <p:spPr>
          <a:xfrm>
            <a:off x="3954594" y="8300243"/>
            <a:ext cx="8470240" cy="1046957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 lvl="0">
              <a:defRPr sz="1800"/>
            </a:pPr>
            <a:r>
              <a:rPr sz="3600"/>
              <a:t>Active/Faceup Cards</a:t>
            </a:r>
          </a:p>
        </p:txBody>
      </p:sp>
      <p:sp>
        <p:nvSpPr>
          <p:cNvPr id="173" name="Shape 173"/>
          <p:cNvSpPr/>
          <p:nvPr/>
        </p:nvSpPr>
        <p:spPr>
          <a:xfrm>
            <a:off x="166026" y="1033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4" name="Shape 174"/>
          <p:cNvSpPr/>
          <p:nvPr/>
        </p:nvSpPr>
        <p:spPr>
          <a:xfrm>
            <a:off x="1660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5" name="Shape 175"/>
          <p:cNvSpPr/>
          <p:nvPr/>
        </p:nvSpPr>
        <p:spPr>
          <a:xfrm>
            <a:off x="153504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6" name="Shape 176"/>
          <p:cNvSpPr/>
          <p:nvPr/>
        </p:nvSpPr>
        <p:spPr>
          <a:xfrm>
            <a:off x="1660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7" name="Shape 177"/>
          <p:cNvSpPr/>
          <p:nvPr/>
        </p:nvSpPr>
        <p:spPr>
          <a:xfrm>
            <a:off x="166026" y="14580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8" name="Shape 178"/>
          <p:cNvSpPr/>
          <p:nvPr/>
        </p:nvSpPr>
        <p:spPr>
          <a:xfrm>
            <a:off x="166026" y="28127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79" name="Shape 179"/>
          <p:cNvSpPr/>
          <p:nvPr/>
        </p:nvSpPr>
        <p:spPr>
          <a:xfrm>
            <a:off x="1535047" y="11608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80" name="Shape 180"/>
          <p:cNvSpPr/>
          <p:nvPr/>
        </p:nvSpPr>
        <p:spPr>
          <a:xfrm>
            <a:off x="166026" y="56581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81" name="Shape 181"/>
          <p:cNvSpPr/>
          <p:nvPr>
            <p:ph type="title"/>
          </p:nvPr>
        </p:nvSpPr>
        <p:spPr>
          <a:xfrm>
            <a:off x="1181100" y="444500"/>
            <a:ext cx="11099800" cy="21590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 lvl="0">
              <a:defRPr sz="1800"/>
            </a:pPr>
            <a:r>
              <a:rPr sz="8000"/>
              <a:t>The States of Things</a:t>
            </a:r>
          </a:p>
        </p:txBody>
      </p:sp>
      <p:pic>
        <p:nvPicPr>
          <p:cNvPr id="182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750733" y="4425652"/>
            <a:ext cx="1106025" cy="2077840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sp>
        <p:nvSpPr>
          <p:cNvPr id="183" name="Shape 183"/>
          <p:cNvSpPr/>
          <p:nvPr/>
        </p:nvSpPr>
        <p:spPr>
          <a:xfrm>
            <a:off x="9385370" y="8300243"/>
            <a:ext cx="8470239" cy="1046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</a:lvl1pPr>
          </a:lstStyle>
          <a:p>
            <a:pPr lvl="0">
              <a:defRPr sz="1800"/>
            </a:pPr>
            <a:r>
              <a:rPr sz="3600"/>
              <a:t>Selected Cards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8" presetID="1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14" dur="3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xit" presetSubtype="2" presetID="17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nodeType="afterEffect" presetClass="entr" presetSubtype="8" presetID="17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nodeType="clickEffect" presetClass="exit" presetSubtype="2" presetID="17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3" grpId="5"/>
      <p:bldP build="whole" bldLvl="1" animBg="1" rev="0" advAuto="0" spid="172" grpId="3"/>
      <p:bldP build="whole" bldLvl="1" animBg="1" rev="0" advAuto="0" spid="182" grpId="2"/>
      <p:bldP build="whole" bldLvl="1" animBg="1" rev="0" advAuto="0" spid="183" grpId="4"/>
      <p:bldP build="whole" bldLvl="1" animBg="1" rev="0" advAuto="0" spid="17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3954594" y="8287543"/>
            <a:ext cx="8470240" cy="1046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</a:lvl1pPr>
          </a:lstStyle>
          <a:p>
            <a:pPr lvl="0">
              <a:defRPr sz="1800"/>
            </a:pPr>
            <a:r>
              <a:rPr sz="3600"/>
              <a:t>Facedown Cards</a:t>
            </a:r>
          </a:p>
        </p:txBody>
      </p:sp>
      <p:pic>
        <p:nvPicPr>
          <p:cNvPr id="188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1867" y="2186321"/>
            <a:ext cx="10921317" cy="6023512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hape 189"/>
          <p:cNvSpPr/>
          <p:nvPr/>
        </p:nvSpPr>
        <p:spPr>
          <a:xfrm>
            <a:off x="166026" y="1033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0" name="Shape 190"/>
          <p:cNvSpPr/>
          <p:nvPr/>
        </p:nvSpPr>
        <p:spPr>
          <a:xfrm>
            <a:off x="1660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1" name="Shape 191"/>
          <p:cNvSpPr/>
          <p:nvPr/>
        </p:nvSpPr>
        <p:spPr>
          <a:xfrm>
            <a:off x="153504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2" name="Shape 192"/>
          <p:cNvSpPr/>
          <p:nvPr/>
        </p:nvSpPr>
        <p:spPr>
          <a:xfrm>
            <a:off x="1660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3" name="Shape 193"/>
          <p:cNvSpPr/>
          <p:nvPr/>
        </p:nvSpPr>
        <p:spPr>
          <a:xfrm>
            <a:off x="166026" y="14580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4" name="Shape 194"/>
          <p:cNvSpPr/>
          <p:nvPr/>
        </p:nvSpPr>
        <p:spPr>
          <a:xfrm>
            <a:off x="166026" y="28127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5" name="Shape 195"/>
          <p:cNvSpPr/>
          <p:nvPr/>
        </p:nvSpPr>
        <p:spPr>
          <a:xfrm>
            <a:off x="1535047" y="11608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6" name="Shape 196"/>
          <p:cNvSpPr/>
          <p:nvPr/>
        </p:nvSpPr>
        <p:spPr>
          <a:xfrm>
            <a:off x="166026" y="56581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97" name="Shape 197"/>
          <p:cNvSpPr/>
          <p:nvPr>
            <p:ph type="title"/>
          </p:nvPr>
        </p:nvSpPr>
        <p:spPr>
          <a:xfrm>
            <a:off x="1181100" y="444500"/>
            <a:ext cx="11099800" cy="21590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 lvl="0">
              <a:defRPr sz="1800"/>
            </a:pPr>
            <a:r>
              <a:rPr sz="8000"/>
              <a:t>The States of Things</a:t>
            </a:r>
          </a:p>
        </p:txBody>
      </p:sp>
      <p:pic>
        <p:nvPicPr>
          <p:cNvPr id="198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50554" y="2201101"/>
            <a:ext cx="9327026" cy="1423195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1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14" dur="3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xit" presetSubtype="2" presetID="17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7" grpId="3"/>
      <p:bldP build="whole" bldLvl="1" animBg="1" rev="0" advAuto="0" spid="198" grpId="2"/>
      <p:bldP build="whole" bldLvl="1" animBg="1" rev="0" advAuto="0" spid="187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/>
        </p:nvSpPr>
        <p:spPr>
          <a:xfrm>
            <a:off x="3954594" y="8300243"/>
            <a:ext cx="8470240" cy="1046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</a:lvl1pPr>
          </a:lstStyle>
          <a:p>
            <a:pPr lvl="0">
              <a:defRPr sz="1800"/>
            </a:pPr>
            <a:r>
              <a:rPr sz="3600"/>
              <a:t>Reserve Cards</a:t>
            </a:r>
          </a:p>
        </p:txBody>
      </p:sp>
      <p:pic>
        <p:nvPicPr>
          <p:cNvPr id="203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1867" y="2186321"/>
            <a:ext cx="10921317" cy="6023512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hape 204"/>
          <p:cNvSpPr/>
          <p:nvPr/>
        </p:nvSpPr>
        <p:spPr>
          <a:xfrm>
            <a:off x="166026" y="1033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05" name="Shape 205"/>
          <p:cNvSpPr/>
          <p:nvPr/>
        </p:nvSpPr>
        <p:spPr>
          <a:xfrm>
            <a:off x="1660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06" name="Shape 206"/>
          <p:cNvSpPr/>
          <p:nvPr/>
        </p:nvSpPr>
        <p:spPr>
          <a:xfrm>
            <a:off x="153504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07" name="Shape 207"/>
          <p:cNvSpPr/>
          <p:nvPr/>
        </p:nvSpPr>
        <p:spPr>
          <a:xfrm>
            <a:off x="1660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08" name="Shape 208"/>
          <p:cNvSpPr/>
          <p:nvPr/>
        </p:nvSpPr>
        <p:spPr>
          <a:xfrm>
            <a:off x="166026" y="14580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09" name="Shape 209"/>
          <p:cNvSpPr/>
          <p:nvPr/>
        </p:nvSpPr>
        <p:spPr>
          <a:xfrm>
            <a:off x="166026" y="28127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10" name="Shape 210"/>
          <p:cNvSpPr/>
          <p:nvPr/>
        </p:nvSpPr>
        <p:spPr>
          <a:xfrm>
            <a:off x="1535047" y="11608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11" name="Shape 211"/>
          <p:cNvSpPr/>
          <p:nvPr/>
        </p:nvSpPr>
        <p:spPr>
          <a:xfrm>
            <a:off x="166026" y="56581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12" name="Shape 212"/>
          <p:cNvSpPr/>
          <p:nvPr>
            <p:ph type="title"/>
          </p:nvPr>
        </p:nvSpPr>
        <p:spPr>
          <a:xfrm>
            <a:off x="1181100" y="444500"/>
            <a:ext cx="11099800" cy="21590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 lvl="0">
              <a:defRPr sz="1800"/>
            </a:pPr>
            <a:r>
              <a:rPr sz="8000"/>
              <a:t>The States of Things</a:t>
            </a:r>
          </a:p>
        </p:txBody>
      </p:sp>
      <p:pic>
        <p:nvPicPr>
          <p:cNvPr id="213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951754" y="6804570"/>
            <a:ext cx="4888773" cy="1423195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1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14" dur="3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presetClass="exit" presetSubtype="2" presetID="17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3"/>
      <p:bldP build="whole" bldLvl="1" animBg="1" rev="0" advAuto="0" spid="213" grpId="2"/>
      <p:bldP build="whole" bldLvl="1" animBg="1" rev="0" advAuto="0" spid="20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/>
        </p:nvSpPr>
        <p:spPr>
          <a:xfrm>
            <a:off x="3954594" y="8300243"/>
            <a:ext cx="8470240" cy="10469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spcBef>
                <a:spcPts val="4200"/>
              </a:spcBef>
            </a:lvl1pPr>
          </a:lstStyle>
          <a:p>
            <a:pPr lvl="0">
              <a:defRPr sz="1800"/>
            </a:pPr>
            <a:r>
              <a:rPr sz="3600"/>
              <a:t>Blocked Cards</a:t>
            </a:r>
          </a:p>
        </p:txBody>
      </p:sp>
      <p:pic>
        <p:nvPicPr>
          <p:cNvPr id="218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1867" y="2186321"/>
            <a:ext cx="10921317" cy="6023512"/>
          </a:xfrm>
          <a:prstGeom prst="rect">
            <a:avLst/>
          </a:prstGeom>
          <a:ln w="12700">
            <a:miter lim="400000"/>
          </a:ln>
        </p:spPr>
      </p:pic>
      <p:sp>
        <p:nvSpPr>
          <p:cNvPr id="219" name="Shape 219"/>
          <p:cNvSpPr/>
          <p:nvPr/>
        </p:nvSpPr>
        <p:spPr>
          <a:xfrm>
            <a:off x="166026" y="1033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0" name="Shape 220"/>
          <p:cNvSpPr/>
          <p:nvPr/>
        </p:nvSpPr>
        <p:spPr>
          <a:xfrm>
            <a:off x="1660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1" name="Shape 221"/>
          <p:cNvSpPr/>
          <p:nvPr/>
        </p:nvSpPr>
        <p:spPr>
          <a:xfrm>
            <a:off x="153504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2" name="Shape 222"/>
          <p:cNvSpPr/>
          <p:nvPr/>
        </p:nvSpPr>
        <p:spPr>
          <a:xfrm>
            <a:off x="1660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3" name="Shape 223"/>
          <p:cNvSpPr/>
          <p:nvPr/>
        </p:nvSpPr>
        <p:spPr>
          <a:xfrm>
            <a:off x="166026" y="14580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4" name="Shape 224"/>
          <p:cNvSpPr/>
          <p:nvPr/>
        </p:nvSpPr>
        <p:spPr>
          <a:xfrm>
            <a:off x="166026" y="28127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5" name="Shape 225"/>
          <p:cNvSpPr/>
          <p:nvPr/>
        </p:nvSpPr>
        <p:spPr>
          <a:xfrm>
            <a:off x="1535047" y="11608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6" name="Shape 226"/>
          <p:cNvSpPr/>
          <p:nvPr/>
        </p:nvSpPr>
        <p:spPr>
          <a:xfrm>
            <a:off x="166026" y="56581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27" name="Shape 227"/>
          <p:cNvSpPr/>
          <p:nvPr>
            <p:ph type="title"/>
          </p:nvPr>
        </p:nvSpPr>
        <p:spPr>
          <a:xfrm>
            <a:off x="1181100" y="444500"/>
            <a:ext cx="11099800" cy="2159000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 lvl="0">
              <a:defRPr sz="1800"/>
            </a:pPr>
            <a:r>
              <a:rPr sz="8000"/>
              <a:t>The States of Things</a:t>
            </a:r>
          </a:p>
        </p:txBody>
      </p:sp>
      <p:pic>
        <p:nvPicPr>
          <p:cNvPr id="228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85466" y="3895030"/>
            <a:ext cx="2057203" cy="829536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1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nodeType="afterEffect" presetClass="entr" presetSubtype="16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14" dur="3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7" grpId="1"/>
      <p:bldP build="whole" bldLvl="1" animBg="1" rev="0" advAuto="0" spid="228" grpId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Let’s Break It Down</a:t>
            </a:r>
          </a:p>
        </p:txBody>
      </p:sp>
      <p:sp>
        <p:nvSpPr>
          <p:cNvPr id="233" name="Shape 233"/>
          <p:cNvSpPr/>
          <p:nvPr>
            <p:ph type="body" idx="1"/>
          </p:nvPr>
        </p:nvSpPr>
        <p:spPr>
          <a:xfrm>
            <a:off x="1459807" y="3841419"/>
            <a:ext cx="10085186" cy="3810001"/>
          </a:xfrm>
          <a:prstGeom prst="rect">
            <a:avLst/>
          </a:prstGeom>
        </p:spPr>
        <p:txBody>
          <a:bodyPr numCol="2" spcCol="1744841"/>
          <a:lstStyle/>
          <a:p>
            <a:pPr lvl="0">
              <a:defRPr sz="1800"/>
            </a:pPr>
            <a:r>
              <a:rPr sz="3600"/>
              <a:t>$(‘.card’)</a:t>
            </a:r>
            <a:endParaRPr sz="3600"/>
          </a:p>
          <a:p>
            <a:pPr lvl="0">
              <a:defRPr sz="1800"/>
            </a:pPr>
            <a:r>
              <a:rPr sz="3600"/>
              <a:t>$(‘.faceDown’)</a:t>
            </a:r>
            <a:endParaRPr sz="3600"/>
          </a:p>
          <a:p>
            <a:pPr lvl="0">
              <a:defRPr sz="1800"/>
            </a:pPr>
            <a:r>
              <a:rPr sz="3600"/>
              <a:t>$(‘.reserve’)</a:t>
            </a:r>
            <a:endParaRPr sz="3600"/>
          </a:p>
          <a:p>
            <a:pPr lvl="0">
              <a:defRPr sz="1800"/>
            </a:pPr>
            <a:r>
              <a:rPr sz="3600"/>
              <a:t>$(‘.selected’)</a:t>
            </a:r>
            <a:endParaRPr sz="3600"/>
          </a:p>
          <a:p>
            <a:pPr lvl="0">
              <a:defRPr sz="1800"/>
            </a:pPr>
            <a:r>
              <a:rPr sz="3600"/>
              <a:t>$(‘.blocked’)</a:t>
            </a:r>
            <a:br>
              <a:rPr sz="3600"/>
            </a:br>
            <a:br>
              <a:rPr sz="3600"/>
            </a:br>
          </a:p>
        </p:txBody>
      </p:sp>
      <p:sp>
        <p:nvSpPr>
          <p:cNvPr id="234" name="Shape 234"/>
          <p:cNvSpPr/>
          <p:nvPr/>
        </p:nvSpPr>
        <p:spPr>
          <a:xfrm>
            <a:off x="5540507" y="38541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35" name="Shape 235"/>
          <p:cNvSpPr/>
          <p:nvPr/>
        </p:nvSpPr>
        <p:spPr>
          <a:xfrm>
            <a:off x="103039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36" name="Shape 236"/>
          <p:cNvSpPr/>
          <p:nvPr/>
        </p:nvSpPr>
        <p:spPr>
          <a:xfrm>
            <a:off x="116468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37" name="Shape 237"/>
          <p:cNvSpPr/>
          <p:nvPr/>
        </p:nvSpPr>
        <p:spPr>
          <a:xfrm>
            <a:off x="11646826" y="56581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38" name="Shape 238"/>
          <p:cNvSpPr/>
          <p:nvPr/>
        </p:nvSpPr>
        <p:spPr>
          <a:xfrm>
            <a:off x="6912107" y="24994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39" name="Shape 239"/>
          <p:cNvSpPr/>
          <p:nvPr/>
        </p:nvSpPr>
        <p:spPr>
          <a:xfrm>
            <a:off x="5540507" y="24994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40" name="Shape 240"/>
          <p:cNvSpPr/>
          <p:nvPr/>
        </p:nvSpPr>
        <p:spPr>
          <a:xfrm>
            <a:off x="4168907" y="24994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41" name="Shape 241"/>
          <p:cNvSpPr/>
          <p:nvPr/>
        </p:nvSpPr>
        <p:spPr>
          <a:xfrm>
            <a:off x="116468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Dealing the Deck</a:t>
            </a:r>
          </a:p>
        </p:txBody>
      </p:sp>
      <p:sp>
        <p:nvSpPr>
          <p:cNvPr id="246" name="Shape 2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YAML file had all card data</a:t>
            </a:r>
            <a:endParaRPr sz="3600"/>
          </a:p>
          <a:p>
            <a:pPr lvl="0">
              <a:defRPr sz="1800"/>
            </a:pPr>
            <a:r>
              <a:rPr sz="3600"/>
              <a:t>Shuffled it and served it to the client</a:t>
            </a:r>
            <a:endParaRPr sz="3600"/>
          </a:p>
          <a:p>
            <a:pPr lvl="0">
              <a:defRPr sz="1800"/>
            </a:pPr>
            <a:r>
              <a:rPr sz="3600"/>
              <a:t>Each column is a div with class column</a:t>
            </a:r>
            <a:endParaRPr sz="3600"/>
          </a:p>
          <a:p>
            <a:pPr lvl="0">
              <a:defRPr sz="1800"/>
            </a:pPr>
            <a:r>
              <a:rPr sz="3600"/>
              <a:t>Each card is a div with child divs for the card properties</a:t>
            </a:r>
            <a:endParaRPr sz="3600"/>
          </a:p>
          <a:p>
            <a:pPr lvl="0">
              <a:defRPr sz="1800"/>
            </a:pPr>
            <a:r>
              <a:rPr sz="3600"/>
              <a:t>Dealt cards facedown</a:t>
            </a:r>
          </a:p>
        </p:txBody>
      </p:sp>
      <p:sp>
        <p:nvSpPr>
          <p:cNvPr id="247" name="Shape 247"/>
          <p:cNvSpPr/>
          <p:nvPr/>
        </p:nvSpPr>
        <p:spPr>
          <a:xfrm>
            <a:off x="10275227" y="361412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48" name="Shape 248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49" name="Shape 249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50" name="Shape 250"/>
          <p:cNvSpPr/>
          <p:nvPr/>
        </p:nvSpPr>
        <p:spPr>
          <a:xfrm>
            <a:off x="620348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51" name="Shape 251"/>
          <p:cNvSpPr/>
          <p:nvPr/>
        </p:nvSpPr>
        <p:spPr>
          <a:xfrm>
            <a:off x="8917980" y="227916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52" name="Shape 252"/>
          <p:cNvSpPr/>
          <p:nvPr/>
        </p:nvSpPr>
        <p:spPr>
          <a:xfrm>
            <a:off x="8917980" y="361412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53" name="Shape 253"/>
          <p:cNvSpPr/>
          <p:nvPr/>
        </p:nvSpPr>
        <p:spPr>
          <a:xfrm>
            <a:off x="10275227" y="227916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54" name="Shape 254"/>
          <p:cNvSpPr/>
          <p:nvPr/>
        </p:nvSpPr>
        <p:spPr>
          <a:xfrm>
            <a:off x="7560733" y="70325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Partials</a:t>
            </a:r>
          </a:p>
        </p:txBody>
      </p:sp>
      <p:sp>
        <p:nvSpPr>
          <p:cNvPr id="259" name="Shape 2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Created partials so as to not re-create each card</a:t>
            </a:r>
            <a:endParaRPr sz="3600"/>
          </a:p>
          <a:p>
            <a:pPr lvl="1">
              <a:defRPr sz="1800"/>
            </a:pPr>
            <a:r>
              <a:rPr sz="3600"/>
              <a:t>Each card div has children with the classes ‘value’, ‘face’, ‘color’, ‘suit’</a:t>
            </a:r>
            <a:endParaRPr sz="3600"/>
          </a:p>
          <a:p>
            <a:pPr lvl="0">
              <a:defRPr sz="1800"/>
            </a:pPr>
            <a:r>
              <a:rPr sz="3600"/>
              <a:t> 4 columns of 6 cards each</a:t>
            </a:r>
            <a:br>
              <a:rPr sz="3600"/>
            </a:br>
            <a:r>
              <a:rPr sz="3600"/>
              <a:t> 6 columns of 5 cards each</a:t>
            </a:r>
          </a:p>
        </p:txBody>
      </p:sp>
      <p:sp>
        <p:nvSpPr>
          <p:cNvPr id="260" name="Shape 260"/>
          <p:cNvSpPr/>
          <p:nvPr/>
        </p:nvSpPr>
        <p:spPr>
          <a:xfrm>
            <a:off x="462514" y="166340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1" name="Shape 261"/>
          <p:cNvSpPr/>
          <p:nvPr/>
        </p:nvSpPr>
        <p:spPr>
          <a:xfrm>
            <a:off x="8917980" y="5697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2" name="Shape 262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3" name="Shape 263"/>
          <p:cNvSpPr/>
          <p:nvPr/>
        </p:nvSpPr>
        <p:spPr>
          <a:xfrm>
            <a:off x="8917980" y="70325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4" name="Shape 264"/>
          <p:cNvSpPr/>
          <p:nvPr/>
        </p:nvSpPr>
        <p:spPr>
          <a:xfrm>
            <a:off x="3243158" y="3284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5" name="Shape 265"/>
          <p:cNvSpPr/>
          <p:nvPr/>
        </p:nvSpPr>
        <p:spPr>
          <a:xfrm>
            <a:off x="1844157" y="166340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6" name="Shape 266"/>
          <p:cNvSpPr/>
          <p:nvPr/>
        </p:nvSpPr>
        <p:spPr>
          <a:xfrm>
            <a:off x="1844157" y="3284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67" name="Shape 267"/>
          <p:cNvSpPr/>
          <p:nvPr/>
        </p:nvSpPr>
        <p:spPr>
          <a:xfrm>
            <a:off x="7560733" y="70325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Starting 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600" y="2696421"/>
            <a:ext cx="12039600" cy="5600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allFacedown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2600" y="2672457"/>
            <a:ext cx="12039600" cy="5613401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Shape 2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On to JavaScript!</a:t>
            </a:r>
          </a:p>
        </p:txBody>
      </p:sp>
      <p:sp>
        <p:nvSpPr>
          <p:cNvPr id="274" name="Shape 274"/>
          <p:cNvSpPr/>
          <p:nvPr/>
        </p:nvSpPr>
        <p:spPr>
          <a:xfrm>
            <a:off x="9871173" y="137777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75" name="Shape 275"/>
          <p:cNvSpPr/>
          <p:nvPr/>
        </p:nvSpPr>
        <p:spPr>
          <a:xfrm>
            <a:off x="46486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76" name="Shape 276"/>
          <p:cNvSpPr/>
          <p:nvPr/>
        </p:nvSpPr>
        <p:spPr>
          <a:xfrm>
            <a:off x="3184045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77" name="Shape 277"/>
          <p:cNvSpPr/>
          <p:nvPr/>
        </p:nvSpPr>
        <p:spPr>
          <a:xfrm>
            <a:off x="4543638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78" name="Shape 278"/>
          <p:cNvSpPr/>
          <p:nvPr/>
        </p:nvSpPr>
        <p:spPr>
          <a:xfrm>
            <a:off x="9871173" y="464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79" name="Shape 279"/>
          <p:cNvSpPr/>
          <p:nvPr/>
        </p:nvSpPr>
        <p:spPr>
          <a:xfrm>
            <a:off x="11230765" y="13657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80" name="Shape 280"/>
          <p:cNvSpPr/>
          <p:nvPr/>
        </p:nvSpPr>
        <p:spPr>
          <a:xfrm>
            <a:off x="11230765" y="464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81" name="Shape 281"/>
          <p:cNvSpPr/>
          <p:nvPr/>
        </p:nvSpPr>
        <p:spPr>
          <a:xfrm>
            <a:off x="182445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5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blinds(vertical)" transition="out">
                                      <p:cBhvr>
                                        <p:cTn id="6" dur="1000" fill="hold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ntr" presetSubtype="5" presetID="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11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2" grpId="1"/>
      <p:bldP build="whole" bldLvl="1" animBg="1" rev="0" advAuto="0" spid="271" grpId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Starting 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2600" y="2696421"/>
            <a:ext cx="12039600" cy="5600701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Shape 2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On to JavaScript!</a:t>
            </a:r>
          </a:p>
        </p:txBody>
      </p:sp>
      <p:sp>
        <p:nvSpPr>
          <p:cNvPr id="287" name="Shape 287"/>
          <p:cNvSpPr/>
          <p:nvPr/>
        </p:nvSpPr>
        <p:spPr>
          <a:xfrm>
            <a:off x="9871173" y="137777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88" name="Shape 288"/>
          <p:cNvSpPr/>
          <p:nvPr/>
        </p:nvSpPr>
        <p:spPr>
          <a:xfrm>
            <a:off x="46486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89" name="Shape 289"/>
          <p:cNvSpPr/>
          <p:nvPr/>
        </p:nvSpPr>
        <p:spPr>
          <a:xfrm>
            <a:off x="3184045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90" name="Shape 290"/>
          <p:cNvSpPr/>
          <p:nvPr/>
        </p:nvSpPr>
        <p:spPr>
          <a:xfrm>
            <a:off x="4543638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91" name="Shape 291"/>
          <p:cNvSpPr/>
          <p:nvPr/>
        </p:nvSpPr>
        <p:spPr>
          <a:xfrm>
            <a:off x="9871173" y="464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92" name="Shape 292"/>
          <p:cNvSpPr/>
          <p:nvPr/>
        </p:nvSpPr>
        <p:spPr>
          <a:xfrm>
            <a:off x="11230765" y="13657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93" name="Shape 293"/>
          <p:cNvSpPr/>
          <p:nvPr/>
        </p:nvSpPr>
        <p:spPr>
          <a:xfrm>
            <a:off x="11230765" y="464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294" name="Shape 294"/>
          <p:cNvSpPr/>
          <p:nvPr/>
        </p:nvSpPr>
        <p:spPr>
          <a:xfrm>
            <a:off x="182445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5" presetID="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vertical)" transition="in">
                                      <p:cBhvr>
                                        <p:cTn id="7"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289165" y="-83744"/>
            <a:ext cx="11588270" cy="1107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sz="2000"/>
              <a:t>$(".board .column").on("click", ".card", function(){</a:t>
            </a:r>
            <a:endParaRPr sz="2000"/>
          </a:p>
          <a:p>
            <a:pPr lvl="0" algn="l">
              <a:defRPr sz="1800"/>
            </a:pPr>
            <a:r>
              <a:rPr sz="2000"/>
              <a:t>    var $this = $(this);</a:t>
            </a:r>
            <a:endParaRPr sz="2000"/>
          </a:p>
          <a:p>
            <a:pPr lvl="0" algn="l">
              <a:defRPr sz="1800"/>
            </a:pPr>
            <a:r>
              <a:rPr sz="2000"/>
              <a:t>    var $selected = $(".selected");</a:t>
            </a:r>
            <a:endParaRPr sz="2000"/>
          </a:p>
          <a:p>
            <a:pPr lvl="0" algn="l">
              <a:defRPr sz="1800"/>
            </a:pPr>
            <a:endParaRPr sz="2000"/>
          </a:p>
          <a:p>
            <a:pPr lvl="0" algn="l">
              <a:defRPr sz="1800"/>
            </a:pPr>
            <a:r>
              <a:rPr sz="2000"/>
              <a:t>    if(!$this.hasClass("faceDown") &amp;&amp; !$this.hasClass("blocked")){</a:t>
            </a:r>
            <a:endParaRPr sz="2000"/>
          </a:p>
          <a:p>
            <a:pPr lvl="0" algn="l">
              <a:defRPr sz="1800"/>
            </a:pPr>
            <a:r>
              <a:rPr sz="2000"/>
              <a:t>      //for when nothing has been selected</a:t>
            </a:r>
            <a:endParaRPr sz="2000"/>
          </a:p>
          <a:p>
            <a:pPr lvl="0" algn="l">
              <a:defRPr sz="1800"/>
            </a:pPr>
            <a:r>
              <a:rPr sz="2000"/>
              <a:t>      if($selected.length == 0){</a:t>
            </a:r>
            <a:endParaRPr sz="2000"/>
          </a:p>
          <a:p>
            <a:pPr lvl="0" algn="l">
              <a:defRPr sz="1800"/>
            </a:pPr>
            <a:r>
              <a:rPr sz="2000"/>
              <a:t>        //select card and cards below</a:t>
            </a:r>
            <a:endParaRPr sz="2000"/>
          </a:p>
          <a:p>
            <a:pPr lvl="0" algn="l">
              <a:defRPr sz="1800"/>
            </a:pPr>
            <a:r>
              <a:rPr sz="2000"/>
              <a:t>        $this.addClass("selected");</a:t>
            </a:r>
            <a:endParaRPr sz="2000"/>
          </a:p>
          <a:p>
            <a:pPr lvl="0" algn="l">
              <a:defRPr sz="1800"/>
            </a:pPr>
            <a:r>
              <a:rPr sz="2000"/>
              <a:t>        $this.nextAll().addClass("selected");</a:t>
            </a:r>
            <a:endParaRPr sz="2000"/>
          </a:p>
          <a:p>
            <a:pPr lvl="0" algn="l">
              <a:defRPr sz="1800"/>
            </a:pPr>
            <a:r>
              <a:rPr sz="2000"/>
              <a:t>      } else {</a:t>
            </a:r>
            <a:endParaRPr sz="2000"/>
          </a:p>
          <a:p>
            <a:pPr lvl="0" algn="l">
              <a:defRPr sz="1800"/>
            </a:pPr>
            <a:r>
              <a:rPr sz="2000"/>
              <a:t>        var $firstSelected = $($selected[0]);</a:t>
            </a:r>
            <a:endParaRPr sz="2000"/>
          </a:p>
          <a:p>
            <a:pPr lvl="0" algn="l">
              <a:defRPr sz="1800"/>
            </a:pPr>
            <a:r>
              <a:rPr sz="2000"/>
              <a:t>      // for when cards have been selected</a:t>
            </a:r>
            <a:endParaRPr sz="2000"/>
          </a:p>
          <a:p>
            <a:pPr lvl="0" algn="l">
              <a:defRPr sz="1800"/>
            </a:pPr>
            <a:r>
              <a:rPr sz="2000"/>
              <a:t>        if($this.hasClass("selected")){</a:t>
            </a:r>
            <a:endParaRPr sz="2000"/>
          </a:p>
          <a:p>
            <a:pPr lvl="0" algn="l">
              <a:defRPr sz="1800"/>
            </a:pPr>
            <a:r>
              <a:rPr sz="2000"/>
              <a:t>          //remove selected if clicked on selected</a:t>
            </a:r>
            <a:endParaRPr sz="2000"/>
          </a:p>
          <a:p>
            <a:pPr lvl="0" algn="l">
              <a:defRPr sz="1800"/>
            </a:pPr>
            <a:r>
              <a:rPr sz="2000"/>
              <a:t>          $selected.removeClass("selected");</a:t>
            </a:r>
            <a:endParaRPr sz="2000"/>
          </a:p>
          <a:p>
            <a:pPr lvl="0" algn="l">
              <a:defRPr sz="1800"/>
            </a:pPr>
            <a:r>
              <a:rPr sz="2000"/>
              <a:t>        } else if (+$this.find(".value").text() == +$firstSelected.find(".value").text()+1){</a:t>
            </a:r>
            <a:endParaRPr sz="2000"/>
          </a:p>
          <a:p>
            <a:pPr lvl="0" algn="l">
              <a:defRPr sz="1800"/>
            </a:pPr>
            <a:r>
              <a:rPr sz="2000"/>
              <a:t>          var $blockedInCol = $firstSelected.prevAll(".blocked");</a:t>
            </a:r>
            <a:endParaRPr sz="2000"/>
          </a:p>
          <a:p>
            <a:pPr lvl="0" algn="l">
              <a:defRPr sz="1800"/>
            </a:pPr>
            <a:r>
              <a:rPr sz="2000"/>
              <a:t>          //turn uncovered card face-up</a:t>
            </a:r>
            <a:endParaRPr sz="2000"/>
          </a:p>
          <a:p>
            <a:pPr lvl="0" algn="l">
              <a:defRPr sz="1800"/>
            </a:pPr>
            <a:r>
              <a:rPr sz="2000"/>
              <a:t>          $selected.prev().removeClass("faceDown");</a:t>
            </a:r>
            <a:endParaRPr sz="2000"/>
          </a:p>
          <a:p>
            <a:pPr lvl="0" algn="l">
              <a:defRPr sz="1800"/>
            </a:pPr>
            <a:r>
              <a:rPr sz="2000"/>
              <a:t>          //unblock cards</a:t>
            </a:r>
            <a:endParaRPr sz="2000"/>
          </a:p>
          <a:p>
            <a:pPr lvl="0" algn="l">
              <a:defRPr sz="1800"/>
            </a:pPr>
            <a:r>
              <a:rPr sz="2000"/>
              <a:t>          unblockCards($blockedInCol);</a:t>
            </a:r>
            <a:endParaRPr sz="2000"/>
          </a:p>
          <a:p>
            <a:pPr lvl="0" algn="l">
              <a:defRPr sz="1800"/>
            </a:pPr>
            <a:r>
              <a:rPr sz="2000"/>
              <a:t>          //move selected card to new column if values allow it</a:t>
            </a:r>
            <a:endParaRPr sz="2000"/>
          </a:p>
          <a:p>
            <a:pPr lvl="0" algn="l">
              <a:defRPr sz="1800"/>
            </a:pPr>
            <a:r>
              <a:rPr sz="2000"/>
              <a:t>          $selected.appendTo($this.parent());</a:t>
            </a:r>
            <a:endParaRPr sz="2000"/>
          </a:p>
          <a:p>
            <a:pPr lvl="0" algn="l">
              <a:defRPr sz="1800"/>
            </a:pPr>
            <a:r>
              <a:rPr sz="2000"/>
              <a:t>          $(".card").removeClass("selected");</a:t>
            </a:r>
            <a:endParaRPr sz="2000"/>
          </a:p>
          <a:p>
            <a:pPr lvl="0" algn="l">
              <a:defRPr sz="1800"/>
            </a:pPr>
            <a:r>
              <a:rPr sz="2000"/>
              <a:t>          findCardsToRemove(this);</a:t>
            </a:r>
            <a:endParaRPr sz="2000"/>
          </a:p>
          <a:p>
            <a:pPr lvl="0" algn="l">
              <a:defRPr sz="1800"/>
            </a:pPr>
            <a:r>
              <a:rPr sz="2000"/>
              <a:t>          //block card when card is off-suit</a:t>
            </a:r>
            <a:endParaRPr sz="2000"/>
          </a:p>
          <a:p>
            <a:pPr lvl="0" algn="l">
              <a:defRPr sz="1800"/>
            </a:pPr>
            <a:r>
              <a:rPr sz="2000"/>
              <a:t>          if ($this.find(".suit").text().trim() != $firstSelected.find(".suit").text().trim()){</a:t>
            </a:r>
            <a:endParaRPr sz="2000"/>
          </a:p>
          <a:p>
            <a:pPr lvl="0" algn="l">
              <a:defRPr sz="1800"/>
            </a:pPr>
            <a:r>
              <a:rPr sz="2000"/>
              <a:t>            $firstSelected.prevAll().not(".faceDown").addClass("blocked");</a:t>
            </a:r>
            <a:endParaRPr sz="2000"/>
          </a:p>
          <a:p>
            <a:pPr lvl="0" algn="l">
              <a:defRPr sz="1800"/>
            </a:pPr>
            <a:r>
              <a:rPr sz="2000"/>
              <a:t>          }</a:t>
            </a:r>
            <a:endParaRPr sz="2000"/>
          </a:p>
          <a:p>
            <a:pPr lvl="0" algn="l">
              <a:defRPr sz="1800"/>
            </a:pPr>
            <a:r>
              <a:rPr sz="2000"/>
              <a:t>          //decrease score by 1</a:t>
            </a:r>
            <a:endParaRPr sz="2000"/>
          </a:p>
          <a:p>
            <a:pPr lvl="0" algn="l">
              <a:defRPr sz="1800"/>
            </a:pPr>
            <a:r>
              <a:rPr sz="2000"/>
              <a:t>          $(".score").text(Number($(".score").text() - 1));</a:t>
            </a:r>
            <a:endParaRPr sz="2000"/>
          </a:p>
          <a:p>
            <a:pPr lvl="0" algn="l">
              <a:defRPr sz="1800"/>
            </a:pPr>
            <a:r>
              <a:rPr sz="2000"/>
              <a:t>        }</a:t>
            </a:r>
            <a:endParaRPr sz="2000"/>
          </a:p>
          <a:p>
            <a:pPr lvl="0" algn="l">
              <a:defRPr sz="1800"/>
            </a:pPr>
            <a:r>
              <a:rPr sz="2000"/>
              <a:t>      }</a:t>
            </a:r>
            <a:endParaRPr sz="2000"/>
          </a:p>
          <a:p>
            <a:pPr lvl="0" algn="l">
              <a:defRPr sz="1800"/>
            </a:pPr>
            <a:r>
              <a:rPr sz="2000"/>
              <a:t>    }</a:t>
            </a:r>
            <a:endParaRPr sz="2000"/>
          </a:p>
          <a:p>
            <a:pPr lvl="0" algn="l">
              <a:defRPr sz="1800"/>
            </a:pPr>
            <a:r>
              <a:rPr sz="2000"/>
              <a:t>  });</a:t>
            </a:r>
          </a:p>
        </p:txBody>
      </p:sp>
      <p:sp>
        <p:nvSpPr>
          <p:cNvPr id="299" name="Shape 299"/>
          <p:cNvSpPr/>
          <p:nvPr/>
        </p:nvSpPr>
        <p:spPr>
          <a:xfrm>
            <a:off x="3642842" y="569087"/>
            <a:ext cx="11099801" cy="628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4200"/>
              </a:spcBef>
            </a:lvl1pPr>
          </a:lstStyle>
          <a:p>
            <a:pPr lvl="0">
              <a:defRPr sz="1800"/>
            </a:pPr>
            <a:r>
              <a:rPr sz="3600"/>
              <a:t>(Don’t worry about it.)</a:t>
            </a:r>
          </a:p>
        </p:txBody>
      </p:sp>
      <p:sp>
        <p:nvSpPr>
          <p:cNvPr id="300" name="Shape 300"/>
          <p:cNvSpPr/>
          <p:nvPr/>
        </p:nvSpPr>
        <p:spPr>
          <a:xfrm>
            <a:off x="1026533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1" name="Shape 301"/>
          <p:cNvSpPr/>
          <p:nvPr/>
        </p:nvSpPr>
        <p:spPr>
          <a:xfrm>
            <a:off x="10265334" y="844063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2" name="Shape 302"/>
          <p:cNvSpPr/>
          <p:nvPr/>
        </p:nvSpPr>
        <p:spPr>
          <a:xfrm>
            <a:off x="10265334" y="71056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3" name="Shape 303"/>
          <p:cNvSpPr/>
          <p:nvPr/>
        </p:nvSpPr>
        <p:spPr>
          <a:xfrm>
            <a:off x="11642284" y="57587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4" name="Shape 304"/>
          <p:cNvSpPr/>
          <p:nvPr/>
        </p:nvSpPr>
        <p:spPr>
          <a:xfrm>
            <a:off x="1164228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5" name="Shape 305"/>
          <p:cNvSpPr/>
          <p:nvPr/>
        </p:nvSpPr>
        <p:spPr>
          <a:xfrm>
            <a:off x="11642284" y="142695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6" name="Shape 306"/>
          <p:cNvSpPr/>
          <p:nvPr/>
        </p:nvSpPr>
        <p:spPr>
          <a:xfrm>
            <a:off x="888838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07" name="Shape 307"/>
          <p:cNvSpPr/>
          <p:nvPr/>
        </p:nvSpPr>
        <p:spPr>
          <a:xfrm>
            <a:off x="11642284" y="71056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" nodeType="afterEffect" presetClass="entr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8" grpId="1"/>
      <p:bldP build="whole" bldLvl="1" animBg="1" rev="0" advAuto="0" spid="299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body" idx="1"/>
          </p:nvPr>
        </p:nvSpPr>
        <p:spPr>
          <a:xfrm>
            <a:off x="1068125" y="2022171"/>
            <a:ext cx="10868550" cy="6286501"/>
          </a:xfrm>
          <a:prstGeom prst="rect">
            <a:avLst/>
          </a:prstGeom>
        </p:spPr>
        <p:txBody>
          <a:bodyPr/>
          <a:lstStyle/>
          <a:p>
            <a:pPr lvl="0" marL="0" indent="0" algn="ctr">
              <a:buSzTx/>
              <a:buNone/>
              <a:defRPr sz="1800"/>
            </a:pPr>
            <a:r>
              <a:rPr sz="3600"/>
              <a:t>@opheliasdaisies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/>
              <a:t>Node Engineer at Penton Media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/>
              <a:t>Flatiron School Graduate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/>
              <a:t>Born and Raised in NYC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/>
              <a:t>&amp; I love video and computer games</a:t>
            </a:r>
          </a:p>
        </p:txBody>
      </p:sp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Who I Am</a:t>
            </a:r>
          </a:p>
        </p:txBody>
      </p:sp>
      <p:sp>
        <p:nvSpPr>
          <p:cNvPr id="59" name="Shape 59"/>
          <p:cNvSpPr/>
          <p:nvPr/>
        </p:nvSpPr>
        <p:spPr>
          <a:xfrm>
            <a:off x="11616266" y="14858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" name="Shape 60"/>
          <p:cNvSpPr/>
          <p:nvPr/>
        </p:nvSpPr>
        <p:spPr>
          <a:xfrm>
            <a:off x="1218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" name="Shape 61"/>
          <p:cNvSpPr/>
          <p:nvPr/>
        </p:nvSpPr>
        <p:spPr>
          <a:xfrm>
            <a:off x="1501907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" name="Shape 62"/>
          <p:cNvSpPr/>
          <p:nvPr/>
        </p:nvSpPr>
        <p:spPr>
          <a:xfrm>
            <a:off x="28819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" name="Shape 63"/>
          <p:cNvSpPr/>
          <p:nvPr/>
        </p:nvSpPr>
        <p:spPr>
          <a:xfrm>
            <a:off x="10253133" y="14858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4" name="Shape 64"/>
          <p:cNvSpPr/>
          <p:nvPr/>
        </p:nvSpPr>
        <p:spPr>
          <a:xfrm>
            <a:off x="11616266" y="1015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" name="Shape 65"/>
          <p:cNvSpPr/>
          <p:nvPr/>
        </p:nvSpPr>
        <p:spPr>
          <a:xfrm>
            <a:off x="11616266" y="28701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" name="Shape 66"/>
          <p:cNvSpPr/>
          <p:nvPr/>
        </p:nvSpPr>
        <p:spPr>
          <a:xfrm>
            <a:off x="42620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type="body" idx="1"/>
          </p:nvPr>
        </p:nvSpPr>
        <p:spPr>
          <a:xfrm>
            <a:off x="482600" y="2603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 marL="417830" indent="-417830" defTabSz="549148">
              <a:spcBef>
                <a:spcPts val="3900"/>
              </a:spcBef>
              <a:defRPr sz="1800"/>
            </a:pPr>
            <a:r>
              <a:rPr sz="3384"/>
              <a:t>IF a card on the board is clicked and it does not have the class </a:t>
            </a:r>
            <a:r>
              <a:rPr sz="3384">
                <a:solidFill>
                  <a:srgbClr val="396EFF"/>
                </a:solidFill>
              </a:rPr>
              <a:t>faceDown</a:t>
            </a:r>
            <a:r>
              <a:rPr sz="3384"/>
              <a:t>, and it does not have the class </a:t>
            </a:r>
            <a:r>
              <a:rPr sz="3384">
                <a:solidFill>
                  <a:srgbClr val="396EFF"/>
                </a:solidFill>
              </a:rPr>
              <a:t>blocked</a:t>
            </a:r>
            <a:endParaRPr sz="3384"/>
          </a:p>
          <a:p>
            <a:pPr lvl="1" marL="835660" indent="-417830" defTabSz="549148">
              <a:spcBef>
                <a:spcPts val="3900"/>
              </a:spcBef>
              <a:defRPr sz="1800"/>
            </a:pPr>
            <a:r>
              <a:rPr sz="3384"/>
              <a:t>and IF the length of </a:t>
            </a:r>
            <a:r>
              <a:rPr sz="3384">
                <a:solidFill>
                  <a:srgbClr val="396EFF"/>
                </a:solidFill>
              </a:rPr>
              <a:t>selected</a:t>
            </a:r>
            <a:r>
              <a:rPr sz="3384"/>
              <a:t> cards is 0</a:t>
            </a:r>
            <a:endParaRPr sz="3384"/>
          </a:p>
          <a:p>
            <a:pPr lvl="2" marL="1253489" indent="-417830" defTabSz="549148">
              <a:spcBef>
                <a:spcPts val="3900"/>
              </a:spcBef>
              <a:defRPr sz="1800"/>
            </a:pPr>
            <a:r>
              <a:rPr sz="3384"/>
              <a:t>Then we can add the </a:t>
            </a:r>
            <a:r>
              <a:rPr sz="3384">
                <a:solidFill>
                  <a:srgbClr val="396EFF"/>
                </a:solidFill>
              </a:rPr>
              <a:t>selected</a:t>
            </a:r>
            <a:r>
              <a:rPr sz="3384"/>
              <a:t> class to the </a:t>
            </a:r>
            <a:br>
              <a:rPr sz="3384"/>
            </a:br>
            <a:r>
              <a:rPr sz="3384"/>
              <a:t>clicked </a:t>
            </a:r>
            <a:r>
              <a:rPr sz="3384">
                <a:solidFill>
                  <a:srgbClr val="396EFF"/>
                </a:solidFill>
              </a:rPr>
              <a:t>card</a:t>
            </a:r>
            <a:r>
              <a:rPr sz="3384"/>
              <a:t>, and any cards below it in the column</a:t>
            </a:r>
            <a:endParaRPr sz="3384"/>
          </a:p>
          <a:p>
            <a:pPr lvl="1" marL="835660" indent="-417830" defTabSz="549148">
              <a:spcBef>
                <a:spcPts val="3900"/>
              </a:spcBef>
              <a:defRPr sz="1800"/>
            </a:pPr>
            <a:r>
              <a:rPr sz="3384"/>
              <a:t>ELSE the selected card is moved, or not</a:t>
            </a:r>
            <a:endParaRPr sz="3384"/>
          </a:p>
          <a:p>
            <a:pPr lvl="2" marL="1253489" indent="-417830" defTabSz="549148">
              <a:spcBef>
                <a:spcPts val="3900"/>
              </a:spcBef>
              <a:defRPr sz="1800"/>
            </a:pPr>
            <a:r>
              <a:rPr sz="3384"/>
              <a:t>This is where ALL the game logic lives!</a:t>
            </a:r>
          </a:p>
        </p:txBody>
      </p:sp>
      <p:sp>
        <p:nvSpPr>
          <p:cNvPr id="312" name="Shape 312"/>
          <p:cNvSpPr/>
          <p:nvPr/>
        </p:nvSpPr>
        <p:spPr>
          <a:xfrm>
            <a:off x="1026533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3" name="Shape 313"/>
          <p:cNvSpPr/>
          <p:nvPr/>
        </p:nvSpPr>
        <p:spPr>
          <a:xfrm>
            <a:off x="10265334" y="844063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4" name="Shape 314"/>
          <p:cNvSpPr/>
          <p:nvPr/>
        </p:nvSpPr>
        <p:spPr>
          <a:xfrm>
            <a:off x="10265334" y="71056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5" name="Shape 315"/>
          <p:cNvSpPr/>
          <p:nvPr/>
        </p:nvSpPr>
        <p:spPr>
          <a:xfrm>
            <a:off x="11642284" y="57587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6" name="Shape 316"/>
          <p:cNvSpPr/>
          <p:nvPr/>
        </p:nvSpPr>
        <p:spPr>
          <a:xfrm>
            <a:off x="1164228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7" name="Shape 317"/>
          <p:cNvSpPr/>
          <p:nvPr/>
        </p:nvSpPr>
        <p:spPr>
          <a:xfrm>
            <a:off x="11642284" y="142695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8" name="Shape 318"/>
          <p:cNvSpPr/>
          <p:nvPr/>
        </p:nvSpPr>
        <p:spPr>
          <a:xfrm>
            <a:off x="8888384" y="722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19" name="Shape 319"/>
          <p:cNvSpPr/>
          <p:nvPr/>
        </p:nvSpPr>
        <p:spPr>
          <a:xfrm>
            <a:off x="11642284" y="71056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20" name="Shape 320"/>
          <p:cNvSpPr/>
          <p:nvPr>
            <p:ph type="title"/>
          </p:nvPr>
        </p:nvSpPr>
        <p:spPr>
          <a:xfrm>
            <a:off x="952500" y="749300"/>
            <a:ext cx="11099800" cy="2159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So Let’s Start Playing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nodeType="afterEffect" presetClass="entr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4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0"/>
                            </p:stCondLst>
                            <p:childTnLst>
                              <p:par>
                                <p:cTn id="15" nodeType="afterEffect" presetClass="entr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0" grpId="1"/>
      <p:bldP build="whole" bldLvl="1" animBg="1" rev="0" advAuto="0" spid="320" grpId="2"/>
      <p:bldP build="whole" bldLvl="1" animBg="1" rev="0" advAuto="0" spid="311" grpId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5250" y="2173516"/>
            <a:ext cx="10921317" cy="6023511"/>
          </a:xfrm>
          <a:prstGeom prst="rect">
            <a:avLst/>
          </a:prstGeom>
          <a:ln w="12700">
            <a:miter lim="400000"/>
          </a:ln>
        </p:spPr>
      </p:pic>
      <p:sp>
        <p:nvSpPr>
          <p:cNvPr id="325" name="Shape 325"/>
          <p:cNvSpPr/>
          <p:nvPr/>
        </p:nvSpPr>
        <p:spPr>
          <a:xfrm>
            <a:off x="8540361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26" name="Shape 326"/>
          <p:cNvSpPr/>
          <p:nvPr/>
        </p:nvSpPr>
        <p:spPr>
          <a:xfrm>
            <a:off x="191347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27" name="Shape 327"/>
          <p:cNvSpPr/>
          <p:nvPr/>
        </p:nvSpPr>
        <p:spPr>
          <a:xfrm>
            <a:off x="1548593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28" name="Shape 328"/>
          <p:cNvSpPr/>
          <p:nvPr/>
        </p:nvSpPr>
        <p:spPr>
          <a:xfrm>
            <a:off x="2905840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29" name="Shape 329"/>
          <p:cNvSpPr/>
          <p:nvPr/>
        </p:nvSpPr>
        <p:spPr>
          <a:xfrm>
            <a:off x="11257200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30" name="Shape 330"/>
          <p:cNvSpPr/>
          <p:nvPr/>
        </p:nvSpPr>
        <p:spPr>
          <a:xfrm>
            <a:off x="9897608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31" name="Shape 331"/>
          <p:cNvSpPr/>
          <p:nvPr/>
        </p:nvSpPr>
        <p:spPr>
          <a:xfrm>
            <a:off x="7183115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32" name="Shape 332"/>
          <p:cNvSpPr/>
          <p:nvPr/>
        </p:nvSpPr>
        <p:spPr>
          <a:xfrm>
            <a:off x="191347" y="691432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33" name="Shape 333"/>
          <p:cNvSpPr/>
          <p:nvPr>
            <p:ph type="title"/>
          </p:nvPr>
        </p:nvSpPr>
        <p:spPr>
          <a:xfrm>
            <a:off x="341668" y="444500"/>
            <a:ext cx="11099801" cy="2159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Or… maybe not</a:t>
            </a:r>
          </a:p>
        </p:txBody>
      </p:sp>
      <p:pic>
        <p:nvPicPr>
          <p:cNvPr id="334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57669" y="6646936"/>
            <a:ext cx="5104751" cy="1650333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pic>
        <p:nvPicPr>
          <p:cNvPr id="335" name="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82749" y="2173516"/>
            <a:ext cx="9484095" cy="4294780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  <p:sp>
        <p:nvSpPr>
          <p:cNvPr id="336" name="Shape 336"/>
          <p:cNvSpPr/>
          <p:nvPr/>
        </p:nvSpPr>
        <p:spPr>
          <a:xfrm>
            <a:off x="4910458" y="8580142"/>
            <a:ext cx="581531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$(‘.board .column .card’)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6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7" dur="3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presetClass="entr" presetSubtype="16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15" dur="3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xi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6" grpId="2"/>
      <p:bldP build="whole" bldLvl="1" animBg="1" rev="0" advAuto="0" spid="334" grpId="3"/>
      <p:bldP build="whole" bldLvl="1" animBg="1" rev="0" advAuto="0" spid="335" grpId="1"/>
      <p:bldP build="whole" bldLvl="1" animBg="1" rev="0" advAuto="0" spid="336" grpId="4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4250386" y="8624592"/>
            <a:ext cx="8660575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 lvl="0">
              <a:defRPr sz="1800"/>
            </a:pPr>
            <a:r>
              <a:rPr sz="3000"/>
              <a:t>$(‘.board .column’).on(‘click’, ‘.card’, function());</a:t>
            </a:r>
          </a:p>
        </p:txBody>
      </p:sp>
      <p:pic>
        <p:nvPicPr>
          <p:cNvPr id="341" name="mySSBoard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5250" y="2173516"/>
            <a:ext cx="10921317" cy="6023511"/>
          </a:xfrm>
          <a:prstGeom prst="rect">
            <a:avLst/>
          </a:prstGeom>
          <a:ln w="12700">
            <a:miter lim="400000"/>
          </a:ln>
        </p:spPr>
      </p:pic>
      <p:sp>
        <p:nvSpPr>
          <p:cNvPr id="342" name="Shape 342"/>
          <p:cNvSpPr/>
          <p:nvPr/>
        </p:nvSpPr>
        <p:spPr>
          <a:xfrm>
            <a:off x="8540361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3" name="Shape 343"/>
          <p:cNvSpPr/>
          <p:nvPr/>
        </p:nvSpPr>
        <p:spPr>
          <a:xfrm>
            <a:off x="191347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4" name="Shape 344"/>
          <p:cNvSpPr/>
          <p:nvPr/>
        </p:nvSpPr>
        <p:spPr>
          <a:xfrm>
            <a:off x="1548593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5" name="Shape 345"/>
          <p:cNvSpPr/>
          <p:nvPr/>
        </p:nvSpPr>
        <p:spPr>
          <a:xfrm>
            <a:off x="2905840" y="826899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6" name="Shape 346"/>
          <p:cNvSpPr/>
          <p:nvPr/>
        </p:nvSpPr>
        <p:spPr>
          <a:xfrm>
            <a:off x="11257200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7" name="Shape 347"/>
          <p:cNvSpPr/>
          <p:nvPr/>
        </p:nvSpPr>
        <p:spPr>
          <a:xfrm>
            <a:off x="9897608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8" name="Shape 348"/>
          <p:cNvSpPr/>
          <p:nvPr/>
        </p:nvSpPr>
        <p:spPr>
          <a:xfrm>
            <a:off x="7183115" y="83154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49" name="Shape 349"/>
          <p:cNvSpPr/>
          <p:nvPr/>
        </p:nvSpPr>
        <p:spPr>
          <a:xfrm>
            <a:off x="191347" y="691432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50" name="Shape 350"/>
          <p:cNvSpPr/>
          <p:nvPr>
            <p:ph type="title"/>
          </p:nvPr>
        </p:nvSpPr>
        <p:spPr>
          <a:xfrm>
            <a:off x="341668" y="444500"/>
            <a:ext cx="11099801" cy="2159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Or… maybe not</a:t>
            </a:r>
          </a:p>
        </p:txBody>
      </p:sp>
      <p:pic>
        <p:nvPicPr>
          <p:cNvPr id="351" name="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82749" y="2173516"/>
            <a:ext cx="9484095" cy="4294780"/>
          </a:xfrm>
          <a:prstGeom prst="rect">
            <a:avLst/>
          </a:prstGeom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16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(in)" transition="in">
                                      <p:cBhvr>
                                        <p:cTn id="7" dur="3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51" grpId="1"/>
      <p:bldP build="whole" bldLvl="1" animBg="1" rev="0" advAuto="0" spid="340" grpId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So what about the else? The rest of the game logic.</a:t>
            </a:r>
          </a:p>
        </p:txBody>
      </p:sp>
      <p:sp>
        <p:nvSpPr>
          <p:cNvPr id="356" name="Shape 356"/>
          <p:cNvSpPr/>
          <p:nvPr>
            <p:ph type="body" idx="1"/>
          </p:nvPr>
        </p:nvSpPr>
        <p:spPr>
          <a:xfrm>
            <a:off x="952500" y="2730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When cards are selected, you can move them between columns by clicking again.</a:t>
            </a:r>
            <a:br>
              <a:rPr sz="3600"/>
            </a:br>
            <a:r>
              <a:rPr sz="3600"/>
              <a:t>(remove class selected and appendTo column)</a:t>
            </a:r>
            <a:endParaRPr sz="3600"/>
          </a:p>
          <a:p>
            <a:pPr lvl="0">
              <a:defRPr sz="1800"/>
            </a:pPr>
            <a:r>
              <a:rPr sz="3600"/>
              <a:t>Remove facedown class from the card </a:t>
            </a:r>
            <a:br>
              <a:rPr sz="3600"/>
            </a:br>
            <a:r>
              <a:rPr sz="3600"/>
              <a:t>underneath a card that has been moved</a:t>
            </a:r>
          </a:p>
        </p:txBody>
      </p:sp>
      <p:sp>
        <p:nvSpPr>
          <p:cNvPr id="357" name="Shape 357"/>
          <p:cNvSpPr/>
          <p:nvPr/>
        </p:nvSpPr>
        <p:spPr>
          <a:xfrm>
            <a:off x="3525865" y="29047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58" name="Shape 358"/>
          <p:cNvSpPr/>
          <p:nvPr/>
        </p:nvSpPr>
        <p:spPr>
          <a:xfrm>
            <a:off x="10122285" y="699314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59" name="Shape 359"/>
          <p:cNvSpPr/>
          <p:nvPr/>
        </p:nvSpPr>
        <p:spPr>
          <a:xfrm>
            <a:off x="11496889" y="56187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0" name="Shape 360"/>
          <p:cNvSpPr/>
          <p:nvPr/>
        </p:nvSpPr>
        <p:spPr>
          <a:xfrm>
            <a:off x="11496889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1" name="Shape 361"/>
          <p:cNvSpPr/>
          <p:nvPr/>
        </p:nvSpPr>
        <p:spPr>
          <a:xfrm>
            <a:off x="813952" y="15501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2" name="Shape 362"/>
          <p:cNvSpPr/>
          <p:nvPr/>
        </p:nvSpPr>
        <p:spPr>
          <a:xfrm>
            <a:off x="813952" y="29047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3" name="Shape 363"/>
          <p:cNvSpPr/>
          <p:nvPr/>
        </p:nvSpPr>
        <p:spPr>
          <a:xfrm>
            <a:off x="2168618" y="29047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64" name="Shape 364"/>
          <p:cNvSpPr/>
          <p:nvPr/>
        </p:nvSpPr>
        <p:spPr>
          <a:xfrm>
            <a:off x="11496889" y="699314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type="title"/>
          </p:nvPr>
        </p:nvSpPr>
        <p:spPr>
          <a:xfrm>
            <a:off x="736600" y="4445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Validating Moves</a:t>
            </a:r>
          </a:p>
        </p:txBody>
      </p:sp>
      <p:sp>
        <p:nvSpPr>
          <p:cNvPr id="369" name="Shape 369"/>
          <p:cNvSpPr/>
          <p:nvPr>
            <p:ph type="body" idx="1"/>
          </p:nvPr>
        </p:nvSpPr>
        <p:spPr>
          <a:xfrm>
            <a:off x="952500" y="2730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 marL="413384" indent="-413384" defTabSz="543305">
              <a:spcBef>
                <a:spcPts val="3900"/>
              </a:spcBef>
              <a:defRPr sz="1800"/>
            </a:pPr>
            <a:r>
              <a:rPr sz="3348"/>
              <a:t>Find the numeric value (1-13) of the </a:t>
            </a:r>
            <a:br>
              <a:rPr sz="3348"/>
            </a:br>
            <a:r>
              <a:rPr sz="3348"/>
              <a:t>selected card with the greatest value.</a:t>
            </a:r>
            <a:endParaRPr sz="3348"/>
          </a:p>
          <a:p>
            <a:pPr lvl="0" marL="413384" indent="-413384" defTabSz="543305">
              <a:spcBef>
                <a:spcPts val="3900"/>
              </a:spcBef>
              <a:defRPr sz="1800"/>
            </a:pPr>
            <a:r>
              <a:rPr sz="3348"/>
              <a:t>The card clicked should have a value equal to the selected card +1.</a:t>
            </a:r>
            <a:endParaRPr sz="3348"/>
          </a:p>
          <a:p>
            <a:pPr lvl="0" marL="413384" indent="-413384" defTabSz="543305">
              <a:spcBef>
                <a:spcPts val="3900"/>
              </a:spcBef>
              <a:defRPr sz="1800"/>
            </a:pPr>
            <a:r>
              <a:rPr sz="3348"/>
              <a:t>If not, definitely an invalid move.</a:t>
            </a:r>
            <a:endParaRPr sz="3348"/>
          </a:p>
          <a:p>
            <a:pPr lvl="0" marL="413384" indent="-413384" defTabSz="543305">
              <a:spcBef>
                <a:spcPts val="3900"/>
              </a:spcBef>
              <a:defRPr sz="1800"/>
            </a:pPr>
            <a:r>
              <a:rPr sz="3348"/>
              <a:t>If the selected card and the card it is placed on have different suits, all cards above selected are given the class ‘blocked’.</a:t>
            </a:r>
            <a:br>
              <a:rPr sz="3348"/>
            </a:br>
            <a:r>
              <a:rPr sz="3348"/>
              <a:t>(But only if not facedown!)</a:t>
            </a:r>
          </a:p>
        </p:txBody>
      </p:sp>
      <p:sp>
        <p:nvSpPr>
          <p:cNvPr id="370" name="Shape 370"/>
          <p:cNvSpPr/>
          <p:nvPr/>
        </p:nvSpPr>
        <p:spPr>
          <a:xfrm>
            <a:off x="11604604" y="16633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1" name="Shape 371"/>
          <p:cNvSpPr/>
          <p:nvPr/>
        </p:nvSpPr>
        <p:spPr>
          <a:xfrm>
            <a:off x="89069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2" name="Shape 372"/>
          <p:cNvSpPr/>
          <p:nvPr/>
        </p:nvSpPr>
        <p:spPr>
          <a:xfrm>
            <a:off x="10255769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3" name="Shape 373"/>
          <p:cNvSpPr/>
          <p:nvPr/>
        </p:nvSpPr>
        <p:spPr>
          <a:xfrm>
            <a:off x="11604604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4" name="Shape 374"/>
          <p:cNvSpPr/>
          <p:nvPr/>
        </p:nvSpPr>
        <p:spPr>
          <a:xfrm>
            <a:off x="10255769" y="30033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5" name="Shape 375"/>
          <p:cNvSpPr/>
          <p:nvPr/>
        </p:nvSpPr>
        <p:spPr>
          <a:xfrm>
            <a:off x="11604604" y="26450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6" name="Shape 376"/>
          <p:cNvSpPr/>
          <p:nvPr/>
        </p:nvSpPr>
        <p:spPr>
          <a:xfrm>
            <a:off x="10255769" y="16633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77" name="Shape 377"/>
          <p:cNvSpPr/>
          <p:nvPr/>
        </p:nvSpPr>
        <p:spPr>
          <a:xfrm>
            <a:off x="11604604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What is blocked must be unblocked</a:t>
            </a:r>
          </a:p>
        </p:txBody>
      </p:sp>
      <p:sp>
        <p:nvSpPr>
          <p:cNvPr id="382" name="Shape 382"/>
          <p:cNvSpPr/>
          <p:nvPr>
            <p:ph type="body" idx="1"/>
          </p:nvPr>
        </p:nvSpPr>
        <p:spPr>
          <a:xfrm>
            <a:off x="2134908" y="2679700"/>
            <a:ext cx="9917392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When a card is moved off the column, look at all the cards in that column with the ‘blocked’ class</a:t>
            </a:r>
            <a:endParaRPr sz="3600"/>
          </a:p>
          <a:p>
            <a:pPr lvl="0">
              <a:defRPr sz="1800"/>
            </a:pPr>
            <a:r>
              <a:rPr sz="3600"/>
              <a:t>The top card always will become unblocked</a:t>
            </a:r>
            <a:endParaRPr sz="3600"/>
          </a:p>
          <a:p>
            <a:pPr lvl="0">
              <a:defRPr sz="1800"/>
            </a:pPr>
            <a:r>
              <a:rPr sz="3600"/>
              <a:t>Look at each card going up the column, check the suit and value</a:t>
            </a:r>
            <a:endParaRPr sz="3600"/>
          </a:p>
          <a:p>
            <a:pPr lvl="0">
              <a:defRPr sz="1800"/>
            </a:pPr>
            <a:r>
              <a:rPr sz="3600"/>
              <a:t>Stop once there’s a card that </a:t>
            </a:r>
            <a:br>
              <a:rPr sz="3600"/>
            </a:br>
            <a:r>
              <a:rPr sz="3600"/>
              <a:t>can’t be unblocked</a:t>
            </a:r>
          </a:p>
        </p:txBody>
      </p:sp>
      <p:sp>
        <p:nvSpPr>
          <p:cNvPr id="383" name="Shape 383"/>
          <p:cNvSpPr/>
          <p:nvPr/>
        </p:nvSpPr>
        <p:spPr>
          <a:xfrm>
            <a:off x="2993850" y="15663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4" name="Shape 384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5" name="Shape 385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6" name="Shape 386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7" name="Shape 387"/>
          <p:cNvSpPr/>
          <p:nvPr/>
        </p:nvSpPr>
        <p:spPr>
          <a:xfrm>
            <a:off x="281937" y="2116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8" name="Shape 388"/>
          <p:cNvSpPr/>
          <p:nvPr/>
        </p:nvSpPr>
        <p:spPr>
          <a:xfrm>
            <a:off x="281937" y="15663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89" name="Shape 389"/>
          <p:cNvSpPr/>
          <p:nvPr/>
        </p:nvSpPr>
        <p:spPr>
          <a:xfrm>
            <a:off x="1636604" y="15663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90" name="Shape 390"/>
          <p:cNvSpPr/>
          <p:nvPr/>
        </p:nvSpPr>
        <p:spPr>
          <a:xfrm>
            <a:off x="8915400" y="7012847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391" name="unblocking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5273" y="3067542"/>
            <a:ext cx="1706397" cy="6424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How to Win</a:t>
            </a:r>
          </a:p>
        </p:txBody>
      </p:sp>
      <p:sp>
        <p:nvSpPr>
          <p:cNvPr id="396" name="Shape 3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40055" indent="-440055" defTabSz="578358">
              <a:spcBef>
                <a:spcPts val="4100"/>
              </a:spcBef>
              <a:defRPr sz="1800"/>
            </a:pPr>
            <a:r>
              <a:rPr sz="3564"/>
              <a:t>Remove all the cards!</a:t>
            </a:r>
            <a:endParaRPr sz="3564"/>
          </a:p>
          <a:p>
            <a:pPr lvl="0" marL="440055" indent="-440055" defTabSz="578358">
              <a:spcBef>
                <a:spcPts val="4100"/>
              </a:spcBef>
              <a:defRPr sz="1800"/>
            </a:pPr>
            <a:r>
              <a:rPr sz="3564"/>
              <a:t>When a card is moved, check the column for a King</a:t>
            </a:r>
            <a:endParaRPr sz="3564"/>
          </a:p>
          <a:p>
            <a:pPr lvl="0" marL="440055" indent="-440055" defTabSz="578358">
              <a:spcBef>
                <a:spcPts val="4100"/>
              </a:spcBef>
              <a:defRPr sz="1800"/>
            </a:pPr>
            <a:r>
              <a:rPr sz="3564"/>
              <a:t>If there’s a King, check each descending card for a value and suit match</a:t>
            </a:r>
            <a:endParaRPr sz="3564"/>
          </a:p>
          <a:p>
            <a:pPr lvl="0" marL="440055" indent="-440055" defTabSz="578358">
              <a:spcBef>
                <a:spcPts val="4100"/>
              </a:spcBef>
              <a:defRPr sz="1800"/>
            </a:pPr>
            <a:r>
              <a:rPr sz="3564"/>
              <a:t>If you reach an Ace, congratulations!</a:t>
            </a:r>
            <a:endParaRPr sz="3564"/>
          </a:p>
          <a:p>
            <a:pPr lvl="0" marL="440055" indent="-440055" defTabSz="578358">
              <a:spcBef>
                <a:spcPts val="4100"/>
              </a:spcBef>
              <a:defRPr sz="1800"/>
            </a:pPr>
            <a:r>
              <a:rPr sz="3564"/>
              <a:t>(Don’t forget to turn the card under the </a:t>
            </a:r>
            <a:br>
              <a:rPr sz="3564"/>
            </a:br>
            <a:r>
              <a:rPr sz="3564"/>
              <a:t>King face-up.)</a:t>
            </a:r>
          </a:p>
        </p:txBody>
      </p:sp>
      <p:sp>
        <p:nvSpPr>
          <p:cNvPr id="397" name="Shape 397"/>
          <p:cNvSpPr/>
          <p:nvPr/>
        </p:nvSpPr>
        <p:spPr>
          <a:xfrm>
            <a:off x="8930945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98" name="Shape 398"/>
          <p:cNvSpPr/>
          <p:nvPr/>
        </p:nvSpPr>
        <p:spPr>
          <a:xfrm>
            <a:off x="10290771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399" name="Shape 399"/>
          <p:cNvSpPr/>
          <p:nvPr/>
        </p:nvSpPr>
        <p:spPr>
          <a:xfrm>
            <a:off x="11650598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0" name="Shape 400"/>
          <p:cNvSpPr/>
          <p:nvPr/>
        </p:nvSpPr>
        <p:spPr>
          <a:xfrm>
            <a:off x="11650598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1" name="Shape 401"/>
          <p:cNvSpPr/>
          <p:nvPr/>
        </p:nvSpPr>
        <p:spPr>
          <a:xfrm>
            <a:off x="10290771" y="11363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2" name="Shape 402"/>
          <p:cNvSpPr/>
          <p:nvPr/>
        </p:nvSpPr>
        <p:spPr>
          <a:xfrm>
            <a:off x="11650598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3" name="Shape 403"/>
          <p:cNvSpPr/>
          <p:nvPr/>
        </p:nvSpPr>
        <p:spPr>
          <a:xfrm>
            <a:off x="10290771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04" name="Shape 404"/>
          <p:cNvSpPr/>
          <p:nvPr/>
        </p:nvSpPr>
        <p:spPr>
          <a:xfrm>
            <a:off x="10290771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Let’s Play!</a:t>
            </a:r>
          </a:p>
        </p:txBody>
      </p:sp>
      <p:sp>
        <p:nvSpPr>
          <p:cNvPr id="409" name="Shape 4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algn="ctr">
              <a:buSzTx/>
              <a:buNone/>
              <a:defRPr sz="1800"/>
            </a:pPr>
            <a:r>
              <a:rPr sz="3600"/>
              <a:t>Demo Time!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 u="sng">
                <a:hlinkClick r:id="rId2" invalidUrl="" action="" tgtFrame="" tooltip="" history="1" highlightClick="0" endSnd="0"/>
              </a:rPr>
              <a:t>spider-solitaire.herokuapp.com</a:t>
            </a:r>
          </a:p>
        </p:txBody>
      </p:sp>
      <p:sp>
        <p:nvSpPr>
          <p:cNvPr id="410" name="Shape 410"/>
          <p:cNvSpPr/>
          <p:nvPr/>
        </p:nvSpPr>
        <p:spPr>
          <a:xfrm>
            <a:off x="9949448" y="56322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1" name="Shape 411"/>
          <p:cNvSpPr/>
          <p:nvPr/>
        </p:nvSpPr>
        <p:spPr>
          <a:xfrm>
            <a:off x="314698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2" name="Shape 412"/>
          <p:cNvSpPr/>
          <p:nvPr/>
        </p:nvSpPr>
        <p:spPr>
          <a:xfrm>
            <a:off x="3146983" y="838721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3" name="Shape 413"/>
          <p:cNvSpPr/>
          <p:nvPr/>
        </p:nvSpPr>
        <p:spPr>
          <a:xfrm>
            <a:off x="1743289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4" name="Shape 414"/>
          <p:cNvSpPr/>
          <p:nvPr/>
        </p:nvSpPr>
        <p:spPr>
          <a:xfrm>
            <a:off x="8577423" y="424671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5" name="Shape 415"/>
          <p:cNvSpPr/>
          <p:nvPr/>
        </p:nvSpPr>
        <p:spPr>
          <a:xfrm>
            <a:off x="9949448" y="286119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6" name="Shape 416"/>
          <p:cNvSpPr/>
          <p:nvPr/>
        </p:nvSpPr>
        <p:spPr>
          <a:xfrm>
            <a:off x="9949448" y="4241800"/>
            <a:ext cx="1270001" cy="1270000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17" name="Shape 417"/>
          <p:cNvSpPr/>
          <p:nvPr/>
        </p:nvSpPr>
        <p:spPr>
          <a:xfrm>
            <a:off x="1743289" y="56322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So… What now?</a:t>
            </a:r>
          </a:p>
        </p:txBody>
      </p:sp>
      <p:sp>
        <p:nvSpPr>
          <p:cNvPr id="420" name="Shape 4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By building Spider Solitaire, I learned how to make a DOM-based game.</a:t>
            </a:r>
            <a:endParaRPr sz="3600"/>
          </a:p>
          <a:p>
            <a:pPr lvl="0">
              <a:defRPr sz="1800"/>
            </a:pPr>
            <a:r>
              <a:rPr sz="3600"/>
              <a:t>Appreciated the power of partials and templating.</a:t>
            </a:r>
            <a:endParaRPr sz="3600"/>
          </a:p>
          <a:p>
            <a:pPr lvl="0">
              <a:defRPr sz="1800"/>
            </a:pPr>
            <a:r>
              <a:rPr sz="3600"/>
              <a:t>Learned how to think about general game logic.</a:t>
            </a:r>
            <a:endParaRPr sz="3600"/>
          </a:p>
          <a:p>
            <a:pPr lvl="0">
              <a:defRPr sz="1800"/>
            </a:pPr>
            <a:r>
              <a:rPr sz="3600"/>
              <a:t>Made a DOM-based game!</a:t>
            </a:r>
          </a:p>
        </p:txBody>
      </p:sp>
      <p:sp>
        <p:nvSpPr>
          <p:cNvPr id="421" name="Shape 421"/>
          <p:cNvSpPr/>
          <p:nvPr/>
        </p:nvSpPr>
        <p:spPr>
          <a:xfrm>
            <a:off x="4865754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2" name="Shape 422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3" name="Shape 423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4" name="Shape 424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5" name="Shape 425"/>
          <p:cNvSpPr/>
          <p:nvPr/>
        </p:nvSpPr>
        <p:spPr>
          <a:xfrm>
            <a:off x="7560733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6" name="Shape 426"/>
          <p:cNvSpPr/>
          <p:nvPr/>
        </p:nvSpPr>
        <p:spPr>
          <a:xfrm>
            <a:off x="6213244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7" name="Shape 427"/>
          <p:cNvSpPr/>
          <p:nvPr/>
        </p:nvSpPr>
        <p:spPr>
          <a:xfrm>
            <a:off x="3509797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28" name="Shape 428"/>
          <p:cNvSpPr/>
          <p:nvPr/>
        </p:nvSpPr>
        <p:spPr>
          <a:xfrm>
            <a:off x="8915400" y="7012847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So… What now?</a:t>
            </a:r>
          </a:p>
        </p:txBody>
      </p:sp>
      <p:sp>
        <p:nvSpPr>
          <p:cNvPr id="433" name="Shape 4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What if you wanted to make a game that included animation?</a:t>
            </a:r>
            <a:endParaRPr sz="3600"/>
          </a:p>
          <a:p>
            <a:pPr lvl="0">
              <a:defRPr sz="1800"/>
            </a:pPr>
            <a:r>
              <a:rPr sz="3600"/>
              <a:t>What if you wanted to make a game that had multiple things happen at once?</a:t>
            </a:r>
            <a:endParaRPr sz="3600"/>
          </a:p>
          <a:p>
            <a:pPr lvl="0">
              <a:defRPr sz="1800"/>
            </a:pPr>
            <a:r>
              <a:rPr sz="3600"/>
              <a:t>What if you wanted to make a game </a:t>
            </a:r>
            <a:br>
              <a:rPr sz="3600"/>
            </a:br>
            <a:r>
              <a:rPr sz="3600"/>
              <a:t>that relied on timing?</a:t>
            </a:r>
          </a:p>
        </p:txBody>
      </p:sp>
      <p:sp>
        <p:nvSpPr>
          <p:cNvPr id="434" name="Shape 434"/>
          <p:cNvSpPr/>
          <p:nvPr/>
        </p:nvSpPr>
        <p:spPr>
          <a:xfrm>
            <a:off x="4865754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5" name="Shape 435"/>
          <p:cNvSpPr/>
          <p:nvPr/>
        </p:nvSpPr>
        <p:spPr>
          <a:xfrm>
            <a:off x="8848428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6" name="Shape 436"/>
          <p:cNvSpPr/>
          <p:nvPr/>
        </p:nvSpPr>
        <p:spPr>
          <a:xfrm>
            <a:off x="10205674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7" name="Shape 437"/>
          <p:cNvSpPr/>
          <p:nvPr/>
        </p:nvSpPr>
        <p:spPr>
          <a:xfrm>
            <a:off x="11562920" y="70402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8" name="Shape 438"/>
          <p:cNvSpPr/>
          <p:nvPr/>
        </p:nvSpPr>
        <p:spPr>
          <a:xfrm>
            <a:off x="7560733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39" name="Shape 439"/>
          <p:cNvSpPr/>
          <p:nvPr/>
        </p:nvSpPr>
        <p:spPr>
          <a:xfrm>
            <a:off x="6213244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0" name="Shape 440"/>
          <p:cNvSpPr/>
          <p:nvPr/>
        </p:nvSpPr>
        <p:spPr>
          <a:xfrm>
            <a:off x="3509797" y="231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1" name="Shape 441"/>
          <p:cNvSpPr/>
          <p:nvPr/>
        </p:nvSpPr>
        <p:spPr>
          <a:xfrm>
            <a:off x="10203094" y="70402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lastofus.gif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235057" y="6116833"/>
            <a:ext cx="6350001" cy="3327401"/>
          </a:xfrm>
          <a:prstGeom prst="rect">
            <a:avLst/>
          </a:prstGeom>
        </p:spPr>
      </p:pic>
      <p:pic>
        <p:nvPicPr>
          <p:cNvPr id="71" name="uncharted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45726" y="2488222"/>
            <a:ext cx="50800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limbo.gif"/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>
            <a:extLst/>
          </a:blip>
          <a:stretch>
            <a:fillRect/>
          </a:stretch>
        </p:blipFill>
        <p:spPr>
          <a:xfrm>
            <a:off x="1466672" y="4573223"/>
            <a:ext cx="6350001" cy="3327401"/>
          </a:xfrm>
          <a:prstGeom prst="rect">
            <a:avLst/>
          </a:prstGeom>
        </p:spPr>
      </p:pic>
      <p:pic>
        <p:nvPicPr>
          <p:cNvPr id="73" name="papersplease.gif"/>
          <p:cNvPicPr/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2">
            <a:extLst/>
          </a:blip>
          <a:stretch>
            <a:fillRect/>
          </a:stretch>
        </p:blipFill>
        <p:spPr>
          <a:xfrm>
            <a:off x="6608804" y="2640622"/>
            <a:ext cx="6350001" cy="3505201"/>
          </a:xfrm>
          <a:prstGeom prst="rect">
            <a:avLst/>
          </a:prstGeom>
        </p:spPr>
      </p:pic>
      <p:sp>
        <p:nvSpPr>
          <p:cNvPr id="74" name="Shape 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Computer Games are Awesome!</a:t>
            </a:r>
          </a:p>
        </p:txBody>
      </p:sp>
      <p:sp>
        <p:nvSpPr>
          <p:cNvPr id="75" name="Shape 75"/>
          <p:cNvSpPr/>
          <p:nvPr/>
        </p:nvSpPr>
        <p:spPr>
          <a:xfrm>
            <a:off x="1490133" y="15028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" name="Shape 76"/>
          <p:cNvSpPr/>
          <p:nvPr/>
        </p:nvSpPr>
        <p:spPr>
          <a:xfrm>
            <a:off x="1218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7" name="Shape 77"/>
          <p:cNvSpPr/>
          <p:nvPr/>
        </p:nvSpPr>
        <p:spPr>
          <a:xfrm>
            <a:off x="121840" y="69620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" name="Shape 78"/>
          <p:cNvSpPr/>
          <p:nvPr/>
        </p:nvSpPr>
        <p:spPr>
          <a:xfrm>
            <a:off x="149013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" name="Shape 79"/>
          <p:cNvSpPr/>
          <p:nvPr/>
        </p:nvSpPr>
        <p:spPr>
          <a:xfrm>
            <a:off x="121840" y="15028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0" name="Shape 80"/>
          <p:cNvSpPr/>
          <p:nvPr/>
        </p:nvSpPr>
        <p:spPr>
          <a:xfrm>
            <a:off x="121840" y="1354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1" name="Shape 81"/>
          <p:cNvSpPr/>
          <p:nvPr/>
        </p:nvSpPr>
        <p:spPr>
          <a:xfrm>
            <a:off x="1490133" y="28701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" name="Shape 82"/>
          <p:cNvSpPr/>
          <p:nvPr/>
        </p:nvSpPr>
        <p:spPr>
          <a:xfrm>
            <a:off x="2858426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0" fill="hold"/>
                                        <p:tgtEl>
                                          <p:spTgt spid="7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00"/>
                            </p:stCondLst>
                            <p:childTnLst>
                              <p:par>
                                <p:cTn id="8" nodeType="afterEffect" presetClass="mediacall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49" fill="hold"/>
                                        <p:tgtEl>
                                          <p:spTgt spid="7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49"/>
                            </p:stCondLst>
                            <p:childTnLst>
                              <p:par>
                                <p:cTn id="11" nodeType="afterEffect" presetClass="mediacall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99" fill="hold"/>
                                        <p:tgtEl>
                                          <p:spTgt spid="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8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80"/>
                            </p:stCondLst>
                            <p:childTnLst>
                              <p:par>
                                <p:cTn id="20" nodeType="afterEffect" presetClass="entr" presetSubtype="1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8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8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60"/>
                            </p:stCondLst>
                            <p:childTnLst>
                              <p:par>
                                <p:cTn id="25" nodeType="afterEffect" presetClass="entr" presetSubtype="1" presetID="2" grpId="1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40"/>
                            </p:stCondLst>
                            <p:childTnLst>
                              <p:par>
                                <p:cTn id="30" nodeType="afterEffect" presetClass="entr" presetSubtype="1" presetID="2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8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8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34" fill="hold" display="0">
                  <p:stCondLst>
                    <p:cond delay="indefinite"/>
                  </p:stCondLst>
                </p:cTn>
                <p:tgtEl>
                  <p:spTgt spid="72"/>
                </p:tgtEl>
              </p:cMediaNode>
            </p:video>
            <p:video fullScrn="0">
              <p:cMediaNode mute="0" showWhenStopped="1" numSld="1" vol="100000">
                <p:cTn id="35" fill="hold" display="0">
                  <p:stCondLst>
                    <p:cond delay="indefinite"/>
                  </p:stCondLst>
                </p:cTn>
                <p:tgtEl>
                  <p:spTgt spid="73"/>
                </p:tgtEl>
              </p:cMediaNode>
            </p:video>
            <p:video fullScrn="0">
              <p:cMediaNode mute="0" showWhenStopped="1" numSld="1" vol="100000">
                <p:cTn id="36" fill="hold" display="0">
                  <p:stCondLst>
                    <p:cond delay="indefinite"/>
                  </p:stCondLst>
                </p:cTn>
                <p:tgtEl>
                  <p:spTgt spid="70"/>
                </p:tgtEl>
              </p:cMediaNode>
            </p:video>
          </p:childTnLst>
        </p:cTn>
      </p:par>
    </p:tnLst>
    <p:bldLst>
      <p:bldP build="whole" bldLvl="1" animBg="1" rev="0" advAuto="0" spid="70" grpId="3"/>
      <p:bldP build="whole" bldLvl="1" animBg="1" rev="0" advAuto="0" spid="71" grpId="4"/>
      <p:bldP build="whole" bldLvl="1" animBg="1" rev="0" advAuto="0" spid="72" grpId="1"/>
      <p:bldP build="whole" bldLvl="1" animBg="1" rev="0" advAuto="0" spid="73" grpId="2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Time for….. Tetris!</a:t>
            </a:r>
          </a:p>
        </p:txBody>
      </p:sp>
      <p:sp>
        <p:nvSpPr>
          <p:cNvPr id="446" name="Shape 446"/>
          <p:cNvSpPr/>
          <p:nvPr/>
        </p:nvSpPr>
        <p:spPr>
          <a:xfrm>
            <a:off x="9667781" y="202573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7" name="Shape 447"/>
          <p:cNvSpPr/>
          <p:nvPr/>
        </p:nvSpPr>
        <p:spPr>
          <a:xfrm>
            <a:off x="8352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8" name="Shape 448"/>
          <p:cNvSpPr/>
          <p:nvPr/>
        </p:nvSpPr>
        <p:spPr>
          <a:xfrm>
            <a:off x="1468739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49" name="Shape 449"/>
          <p:cNvSpPr/>
          <p:nvPr/>
        </p:nvSpPr>
        <p:spPr>
          <a:xfrm>
            <a:off x="89627" y="702946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0" name="Shape 450"/>
          <p:cNvSpPr/>
          <p:nvPr/>
        </p:nvSpPr>
        <p:spPr>
          <a:xfrm>
            <a:off x="11035562" y="337163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1" name="Shape 451"/>
          <p:cNvSpPr/>
          <p:nvPr/>
        </p:nvSpPr>
        <p:spPr>
          <a:xfrm>
            <a:off x="11035562" y="67984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2" name="Shape 452"/>
          <p:cNvSpPr/>
          <p:nvPr/>
        </p:nvSpPr>
        <p:spPr>
          <a:xfrm>
            <a:off x="11035562" y="202573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3" name="Shape 453"/>
          <p:cNvSpPr/>
          <p:nvPr/>
        </p:nvSpPr>
        <p:spPr>
          <a:xfrm>
            <a:off x="89627" y="569141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454" name="pumpkin tetris.gif"/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234802" y="3408626"/>
            <a:ext cx="8535196" cy="4815948"/>
          </a:xfrm>
          <a:prstGeom prst="rect">
            <a:avLst/>
          </a:prstGeom>
        </p:spPr>
      </p:pic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4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454"/>
                </p:tgtEl>
              </p:cMediaNode>
            </p:vide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Shape 4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Rules</a:t>
            </a:r>
          </a:p>
        </p:txBody>
      </p:sp>
      <p:sp>
        <p:nvSpPr>
          <p:cNvPr id="457" name="Shape 4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Pieces are randomly generated</a:t>
            </a:r>
            <a:endParaRPr sz="3600"/>
          </a:p>
          <a:p>
            <a:pPr lvl="0">
              <a:defRPr sz="1800"/>
            </a:pPr>
            <a:r>
              <a:rPr sz="3600"/>
              <a:t>Pieces move down at regular intervals</a:t>
            </a:r>
            <a:endParaRPr sz="3600"/>
          </a:p>
          <a:p>
            <a:pPr lvl="0">
              <a:defRPr sz="1800"/>
            </a:pPr>
            <a:r>
              <a:rPr sz="3600"/>
              <a:t>Pieces can stack</a:t>
            </a:r>
            <a:endParaRPr sz="3600"/>
          </a:p>
          <a:p>
            <a:pPr lvl="0">
              <a:defRPr sz="1800"/>
            </a:pPr>
            <a:r>
              <a:rPr sz="3600"/>
              <a:t>Pieces can rotate and move left/right on player input</a:t>
            </a:r>
            <a:endParaRPr sz="3600"/>
          </a:p>
          <a:p>
            <a:pPr lvl="0">
              <a:defRPr sz="1800"/>
            </a:pPr>
            <a:r>
              <a:rPr sz="3600"/>
              <a:t>Pieces cannot overlap other pieces or move off the grid</a:t>
            </a:r>
          </a:p>
        </p:txBody>
      </p:sp>
      <p:sp>
        <p:nvSpPr>
          <p:cNvPr id="458" name="Shape 458"/>
          <p:cNvSpPr/>
          <p:nvPr/>
        </p:nvSpPr>
        <p:spPr>
          <a:xfrm>
            <a:off x="7223356" y="8306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59" name="Shape 459"/>
          <p:cNvSpPr/>
          <p:nvPr/>
        </p:nvSpPr>
        <p:spPr>
          <a:xfrm>
            <a:off x="8624158" y="245221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0" name="Shape 460"/>
          <p:cNvSpPr/>
          <p:nvPr/>
        </p:nvSpPr>
        <p:spPr>
          <a:xfrm>
            <a:off x="9981405" y="245221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1" name="Shape 461"/>
          <p:cNvSpPr/>
          <p:nvPr/>
        </p:nvSpPr>
        <p:spPr>
          <a:xfrm>
            <a:off x="11338651" y="10975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2" name="Shape 462"/>
          <p:cNvSpPr/>
          <p:nvPr/>
        </p:nvSpPr>
        <p:spPr>
          <a:xfrm>
            <a:off x="3154196" y="8306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3" name="Shape 463"/>
          <p:cNvSpPr/>
          <p:nvPr/>
        </p:nvSpPr>
        <p:spPr>
          <a:xfrm>
            <a:off x="4511443" y="8306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4" name="Shape 464"/>
          <p:cNvSpPr/>
          <p:nvPr/>
        </p:nvSpPr>
        <p:spPr>
          <a:xfrm>
            <a:off x="5866110" y="8306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65" name="Shape 465"/>
          <p:cNvSpPr/>
          <p:nvPr/>
        </p:nvSpPr>
        <p:spPr>
          <a:xfrm>
            <a:off x="9978825" y="10975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Approach</a:t>
            </a:r>
          </a:p>
        </p:txBody>
      </p:sp>
      <p:sp>
        <p:nvSpPr>
          <p:cNvPr id="470" name="Shape 47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New challenges</a:t>
            </a:r>
            <a:endParaRPr sz="3600"/>
          </a:p>
          <a:p>
            <a:pPr lvl="1">
              <a:defRPr sz="1800"/>
            </a:pPr>
            <a:r>
              <a:rPr sz="3600"/>
              <a:t>Constant animation</a:t>
            </a:r>
            <a:endParaRPr sz="3600"/>
          </a:p>
          <a:p>
            <a:pPr lvl="1">
              <a:defRPr sz="1800"/>
            </a:pPr>
            <a:r>
              <a:rPr sz="3600"/>
              <a:t>Multiple things happen at once</a:t>
            </a:r>
            <a:endParaRPr sz="3600"/>
          </a:p>
          <a:p>
            <a:pPr lvl="0">
              <a:defRPr sz="1800"/>
            </a:pPr>
            <a:r>
              <a:rPr sz="3600"/>
              <a:t>New approach</a:t>
            </a:r>
            <a:endParaRPr sz="3600"/>
          </a:p>
          <a:p>
            <a:pPr lvl="1">
              <a:defRPr sz="1800"/>
            </a:pPr>
            <a:r>
              <a:rPr sz="3600"/>
              <a:t>Separate the game logic from the DOM</a:t>
            </a:r>
            <a:endParaRPr sz="3600"/>
          </a:p>
          <a:p>
            <a:pPr lvl="1">
              <a:defRPr sz="1800"/>
            </a:pPr>
            <a:r>
              <a:rPr sz="3600"/>
              <a:t>Have an event loop for the game</a:t>
            </a:r>
          </a:p>
        </p:txBody>
      </p:sp>
      <p:sp>
        <p:nvSpPr>
          <p:cNvPr id="471" name="Shape 471"/>
          <p:cNvSpPr/>
          <p:nvPr/>
        </p:nvSpPr>
        <p:spPr>
          <a:xfrm>
            <a:off x="7567796" y="21665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2" name="Shape 472"/>
          <p:cNvSpPr/>
          <p:nvPr/>
        </p:nvSpPr>
        <p:spPr>
          <a:xfrm>
            <a:off x="89250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3" name="Shape 473"/>
          <p:cNvSpPr/>
          <p:nvPr/>
        </p:nvSpPr>
        <p:spPr>
          <a:xfrm>
            <a:off x="10282289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4" name="Shape 474"/>
          <p:cNvSpPr/>
          <p:nvPr/>
        </p:nvSpPr>
        <p:spPr>
          <a:xfrm>
            <a:off x="11639535" y="704607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5" name="Shape 475"/>
          <p:cNvSpPr/>
          <p:nvPr/>
        </p:nvSpPr>
        <p:spPr>
          <a:xfrm>
            <a:off x="6210549" y="21665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6" name="Shape 476"/>
          <p:cNvSpPr/>
          <p:nvPr/>
        </p:nvSpPr>
        <p:spPr>
          <a:xfrm>
            <a:off x="7567796" y="35211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7" name="Shape 477"/>
          <p:cNvSpPr/>
          <p:nvPr/>
        </p:nvSpPr>
        <p:spPr>
          <a:xfrm>
            <a:off x="6210549" y="35211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78" name="Shape 478"/>
          <p:cNvSpPr/>
          <p:nvPr/>
        </p:nvSpPr>
        <p:spPr>
          <a:xfrm>
            <a:off x="10279708" y="704607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hell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54450" y="2482850"/>
            <a:ext cx="5295900" cy="6045200"/>
          </a:xfrm>
          <a:prstGeom prst="rect">
            <a:avLst/>
          </a:prstGeom>
          <a:ln w="12700">
            <a:miter lim="400000"/>
          </a:ln>
        </p:spPr>
      </p:pic>
      <p:sp>
        <p:nvSpPr>
          <p:cNvPr id="483" name="Shape 48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 lvl="0">
              <a:defRPr sz="1800"/>
            </a:pPr>
            <a:r>
              <a:rPr sz="7440"/>
              <a:t>The Pieces and the Board</a:t>
            </a:r>
          </a:p>
        </p:txBody>
      </p:sp>
      <p:sp>
        <p:nvSpPr>
          <p:cNvPr id="484" name="Shape 484"/>
          <p:cNvSpPr/>
          <p:nvPr/>
        </p:nvSpPr>
        <p:spPr>
          <a:xfrm>
            <a:off x="93455" y="57066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5" name="Shape 485"/>
          <p:cNvSpPr/>
          <p:nvPr/>
        </p:nvSpPr>
        <p:spPr>
          <a:xfrm>
            <a:off x="10291842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6" name="Shape 486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7" name="Shape 487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8" name="Shape 488"/>
          <p:cNvSpPr/>
          <p:nvPr/>
        </p:nvSpPr>
        <p:spPr>
          <a:xfrm>
            <a:off x="93455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89" name="Shape 489"/>
          <p:cNvSpPr/>
          <p:nvPr/>
        </p:nvSpPr>
        <p:spPr>
          <a:xfrm>
            <a:off x="93455" y="296131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90" name="Shape 490"/>
          <p:cNvSpPr/>
          <p:nvPr/>
        </p:nvSpPr>
        <p:spPr>
          <a:xfrm>
            <a:off x="93455" y="43339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91" name="Shape 491"/>
          <p:cNvSpPr/>
          <p:nvPr/>
        </p:nvSpPr>
        <p:spPr>
          <a:xfrm>
            <a:off x="8940678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82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/>
          <p:nvPr>
            <p:ph type="body" idx="1"/>
          </p:nvPr>
        </p:nvSpPr>
        <p:spPr>
          <a:xfrm>
            <a:off x="952500" y="2197100"/>
            <a:ext cx="11099800" cy="6286500"/>
          </a:xfrm>
          <a:prstGeom prst="rect">
            <a:avLst/>
          </a:prstGeom>
        </p:spPr>
        <p:txBody>
          <a:bodyPr numCol="2" spcCol="554990"/>
          <a:lstStyle/>
          <a:p>
            <a:pPr lvl="0" marL="0" indent="0" defTabSz="397256">
              <a:spcBef>
                <a:spcPts val="2800"/>
              </a:spcBef>
              <a:buSzTx/>
              <a:buNone/>
              <a:defRPr sz="1800"/>
            </a:pPr>
            <a:r>
              <a:rPr sz="2448"/>
              <a:t>The Piece Constructor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Has a shape, chosen at random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Defaults to the configuration at Index 0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Is aware of the board it belongs to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Knows its starting coordinates on the board (midpoint on row 0)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Tracks if a piece is frozen</a:t>
            </a:r>
            <a:endParaRPr sz="2448"/>
          </a:p>
          <a:p>
            <a:pPr lvl="0" marL="0" indent="0" defTabSz="397256">
              <a:spcBef>
                <a:spcPts val="2800"/>
              </a:spcBef>
              <a:buSzTx/>
              <a:buNone/>
              <a:defRPr sz="1800"/>
            </a:pPr>
            <a:r>
              <a:rPr sz="2448"/>
              <a:t>The Board Constructor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The grid - a two-dimensional array, initially all undefined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Has an active piece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Knows if game is active</a:t>
            </a:r>
            <a:endParaRPr sz="2448"/>
          </a:p>
          <a:p>
            <a:pPr lvl="1" marL="604520" indent="-302260" defTabSz="397256">
              <a:spcBef>
                <a:spcPts val="2800"/>
              </a:spcBef>
              <a:defRPr sz="1800"/>
            </a:pPr>
            <a:r>
              <a:rPr sz="2448"/>
              <a:t>Controls the speed of the game, both rendering frequency and the speed at which pieces fall</a:t>
            </a:r>
            <a:br>
              <a:rPr sz="2448"/>
            </a:br>
            <a:br>
              <a:rPr sz="2448"/>
            </a:br>
            <a:br>
              <a:rPr sz="2448"/>
            </a:br>
            <a:br>
              <a:rPr sz="2448"/>
            </a:br>
          </a:p>
        </p:txBody>
      </p:sp>
      <p:sp>
        <p:nvSpPr>
          <p:cNvPr id="496" name="Shape 4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 lvl="0">
              <a:defRPr sz="1800"/>
            </a:pPr>
            <a:r>
              <a:rPr sz="7440"/>
              <a:t>The Pieces and the Board</a:t>
            </a:r>
          </a:p>
        </p:txBody>
      </p:sp>
      <p:sp>
        <p:nvSpPr>
          <p:cNvPr id="497" name="Shape 497"/>
          <p:cNvSpPr/>
          <p:nvPr/>
        </p:nvSpPr>
        <p:spPr>
          <a:xfrm>
            <a:off x="93455" y="57066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98" name="Shape 498"/>
          <p:cNvSpPr/>
          <p:nvPr/>
        </p:nvSpPr>
        <p:spPr>
          <a:xfrm>
            <a:off x="10291842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499" name="Shape 499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0" name="Shape 500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1" name="Shape 501"/>
          <p:cNvSpPr/>
          <p:nvPr/>
        </p:nvSpPr>
        <p:spPr>
          <a:xfrm>
            <a:off x="93455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2" name="Shape 502"/>
          <p:cNvSpPr/>
          <p:nvPr/>
        </p:nvSpPr>
        <p:spPr>
          <a:xfrm>
            <a:off x="93455" y="296131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3" name="Shape 503"/>
          <p:cNvSpPr/>
          <p:nvPr/>
        </p:nvSpPr>
        <p:spPr>
          <a:xfrm>
            <a:off x="93455" y="43339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04" name="Shape 504"/>
          <p:cNvSpPr/>
          <p:nvPr/>
        </p:nvSpPr>
        <p:spPr>
          <a:xfrm>
            <a:off x="8940678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25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95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/>
          <p:nvPr/>
        </p:nvSpPr>
        <p:spPr>
          <a:xfrm>
            <a:off x="-928978" y="4385958"/>
            <a:ext cx="1109980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									(jk)</a:t>
            </a:r>
          </a:p>
        </p:txBody>
      </p:sp>
      <p:sp>
        <p:nvSpPr>
          <p:cNvPr id="509" name="Shape 5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Rendering The Board</a:t>
            </a:r>
          </a:p>
        </p:txBody>
      </p:sp>
      <p:sp>
        <p:nvSpPr>
          <p:cNvPr id="510" name="Shape 510"/>
          <p:cNvSpPr/>
          <p:nvPr/>
        </p:nvSpPr>
        <p:spPr>
          <a:xfrm>
            <a:off x="8863184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1" name="Shape 511"/>
          <p:cNvSpPr/>
          <p:nvPr/>
        </p:nvSpPr>
        <p:spPr>
          <a:xfrm>
            <a:off x="8863184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2" name="Shape 512"/>
          <p:cNvSpPr/>
          <p:nvPr/>
        </p:nvSpPr>
        <p:spPr>
          <a:xfrm>
            <a:off x="10193032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3" name="Shape 513"/>
          <p:cNvSpPr/>
          <p:nvPr/>
        </p:nvSpPr>
        <p:spPr>
          <a:xfrm>
            <a:off x="11550805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4" name="Shape 514"/>
          <p:cNvSpPr/>
          <p:nvPr/>
        </p:nvSpPr>
        <p:spPr>
          <a:xfrm>
            <a:off x="10193032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5" name="Shape 515"/>
          <p:cNvSpPr/>
          <p:nvPr/>
        </p:nvSpPr>
        <p:spPr>
          <a:xfrm>
            <a:off x="7533337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6" name="Shape 516"/>
          <p:cNvSpPr/>
          <p:nvPr/>
        </p:nvSpPr>
        <p:spPr>
          <a:xfrm>
            <a:off x="11550805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7" name="Shape 517"/>
          <p:cNvSpPr/>
          <p:nvPr/>
        </p:nvSpPr>
        <p:spPr>
          <a:xfrm>
            <a:off x="11550805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18" name="Shape 518"/>
          <p:cNvSpPr/>
          <p:nvPr/>
        </p:nvSpPr>
        <p:spPr>
          <a:xfrm>
            <a:off x="-941678" y="4385958"/>
            <a:ext cx="11099801" cy="215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8000"/>
            </a:lvl1pPr>
          </a:lstStyle>
          <a:p>
            <a:pPr lvl="0">
              <a:defRPr sz="1800"/>
            </a:pPr>
            <a:r>
              <a:rPr sz="8000"/>
              <a:t>Tables!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box(out)" transition="out">
                                      <p:cBhvr>
                                        <p:cTn id="6" dur="1000" fill="hold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nodeType="afterEffect" presetClass="exit" presetSubtype="32" presetID="4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box(out)" transition="out">
                                      <p:cBhvr>
                                        <p:cTn id="10" dur="1000" fill="hold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08" grpId="1"/>
      <p:bldP build="whole" bldLvl="1" animBg="1" rev="0" advAuto="0" spid="518" grpId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>
            <p:ph type="body" idx="1"/>
          </p:nvPr>
        </p:nvSpPr>
        <p:spPr>
          <a:xfrm>
            <a:off x="733317" y="2581524"/>
            <a:ext cx="11099801" cy="690509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Handlebars templates!</a:t>
            </a:r>
            <a:endParaRPr sz="3600"/>
          </a:p>
          <a:p>
            <a:pPr lvl="0">
              <a:defRPr sz="1800"/>
            </a:pPr>
            <a:r>
              <a:rPr sz="3600"/>
              <a:t>In the Board constructor we compile the board</a:t>
            </a:r>
            <a:endParaRPr sz="3600"/>
          </a:p>
          <a:p>
            <a:pPr lvl="1">
              <a:defRPr sz="1800"/>
            </a:pPr>
            <a:r>
              <a:rPr sz="3600"/>
              <a:t>this.boardTemplate = </a:t>
            </a:r>
            <a:br>
              <a:rPr sz="3600"/>
            </a:br>
            <a:r>
              <a:rPr sz="3600"/>
              <a:t>Handlebars.compile($(‘#board').html())</a:t>
            </a:r>
            <a:endParaRPr sz="3600"/>
          </a:p>
          <a:p>
            <a:pPr lvl="1">
              <a:defRPr sz="1800"/>
            </a:pPr>
            <a:r>
              <a:rPr sz="3600"/>
              <a:t>$(‘.board').html(this.boardTemplate(this));</a:t>
            </a:r>
            <a:endParaRPr sz="3600"/>
          </a:p>
          <a:p>
            <a:pPr lvl="0">
              <a:defRPr sz="1800"/>
            </a:pPr>
            <a:r>
              <a:rPr sz="3600"/>
              <a:t>In our html we iterate over our grid with {{#each }}</a:t>
            </a:r>
            <a:endParaRPr sz="3600"/>
          </a:p>
          <a:p>
            <a:pPr lvl="0">
              <a:defRPr sz="1800"/>
            </a:pPr>
            <a:r>
              <a:rPr sz="3600"/>
              <a:t>{{#if </a:t>
            </a:r>
            <a:r>
              <a:rPr b="1" sz="3600"/>
              <a:t>.</a:t>
            </a:r>
            <a:r>
              <a:rPr sz="3600"/>
              <a:t> }} apply the class ‘active’</a:t>
            </a:r>
          </a:p>
        </p:txBody>
      </p:sp>
      <p:sp>
        <p:nvSpPr>
          <p:cNvPr id="523" name="Shape 5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Rendering The Board</a:t>
            </a:r>
          </a:p>
        </p:txBody>
      </p:sp>
      <p:sp>
        <p:nvSpPr>
          <p:cNvPr id="524" name="Shape 524"/>
          <p:cNvSpPr/>
          <p:nvPr/>
        </p:nvSpPr>
        <p:spPr>
          <a:xfrm>
            <a:off x="8863184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5" name="Shape 525"/>
          <p:cNvSpPr/>
          <p:nvPr/>
        </p:nvSpPr>
        <p:spPr>
          <a:xfrm>
            <a:off x="8863184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6" name="Shape 526"/>
          <p:cNvSpPr/>
          <p:nvPr/>
        </p:nvSpPr>
        <p:spPr>
          <a:xfrm>
            <a:off x="10193032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7" name="Shape 527"/>
          <p:cNvSpPr/>
          <p:nvPr/>
        </p:nvSpPr>
        <p:spPr>
          <a:xfrm>
            <a:off x="11550805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8" name="Shape 528"/>
          <p:cNvSpPr/>
          <p:nvPr/>
        </p:nvSpPr>
        <p:spPr>
          <a:xfrm>
            <a:off x="10193032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29" name="Shape 529"/>
          <p:cNvSpPr/>
          <p:nvPr/>
        </p:nvSpPr>
        <p:spPr>
          <a:xfrm>
            <a:off x="7533337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0" name="Shape 530"/>
          <p:cNvSpPr/>
          <p:nvPr/>
        </p:nvSpPr>
        <p:spPr>
          <a:xfrm>
            <a:off x="11550805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1" name="Shape 531"/>
          <p:cNvSpPr/>
          <p:nvPr/>
        </p:nvSpPr>
        <p:spPr>
          <a:xfrm>
            <a:off x="11550805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32" presetID="4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out)" transition="in">
                                      <p:cBhvr>
                                        <p:cTn id="7" dur="100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22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36" name="Shape 536"/>
          <p:cNvSpPr/>
          <p:nvPr/>
        </p:nvSpPr>
        <p:spPr>
          <a:xfrm>
            <a:off x="93455" y="279884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7" name="Shape 537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8" name="Shape 538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39" name="Shape 539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40" name="Shape 540"/>
          <p:cNvSpPr/>
          <p:nvPr/>
        </p:nvSpPr>
        <p:spPr>
          <a:xfrm>
            <a:off x="93455" y="895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41" name="Shape 541"/>
          <p:cNvSpPr/>
          <p:nvPr/>
        </p:nvSpPr>
        <p:spPr>
          <a:xfrm>
            <a:off x="1455968" y="895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42" name="Shape 542"/>
          <p:cNvSpPr/>
          <p:nvPr/>
        </p:nvSpPr>
        <p:spPr>
          <a:xfrm>
            <a:off x="93455" y="144417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43" name="Shape 543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544" name="heaven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127500" y="2717800"/>
            <a:ext cx="4749800" cy="607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Shape 5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49" name="Shape 549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0" name="Shape 550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1" name="Shape 551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2" name="Shape 552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3" name="Shape 553"/>
          <p:cNvSpPr/>
          <p:nvPr/>
        </p:nvSpPr>
        <p:spPr>
          <a:xfrm>
            <a:off x="5455921" y="34423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4" name="Shape 554"/>
          <p:cNvSpPr/>
          <p:nvPr/>
        </p:nvSpPr>
        <p:spPr>
          <a:xfrm>
            <a:off x="5455921" y="47891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5" name="Shape 555"/>
          <p:cNvSpPr/>
          <p:nvPr/>
        </p:nvSpPr>
        <p:spPr>
          <a:xfrm>
            <a:off x="5455921" y="613596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56" name="Shape 556"/>
          <p:cNvSpPr/>
          <p:nvPr/>
        </p:nvSpPr>
        <p:spPr>
          <a:xfrm>
            <a:off x="6801818" y="34423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61" name="Shape 561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2" name="Shape 562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3" name="Shape 563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4" name="Shape 564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5" name="Shape 565"/>
          <p:cNvSpPr/>
          <p:nvPr/>
        </p:nvSpPr>
        <p:spPr>
          <a:xfrm>
            <a:off x="5455921" y="34423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6" name="Shape 566"/>
          <p:cNvSpPr/>
          <p:nvPr/>
        </p:nvSpPr>
        <p:spPr>
          <a:xfrm>
            <a:off x="6801818" y="47891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7" name="Shape 567"/>
          <p:cNvSpPr/>
          <p:nvPr/>
        </p:nvSpPr>
        <p:spPr>
          <a:xfrm>
            <a:off x="6801818" y="613596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68" name="Shape 568"/>
          <p:cNvSpPr/>
          <p:nvPr/>
        </p:nvSpPr>
        <p:spPr>
          <a:xfrm>
            <a:off x="6801818" y="34423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lastofus.gif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235057" y="6116833"/>
            <a:ext cx="6350001" cy="3327401"/>
          </a:xfrm>
          <a:prstGeom prst="rect">
            <a:avLst/>
          </a:prstGeom>
        </p:spPr>
      </p:pic>
      <p:pic>
        <p:nvPicPr>
          <p:cNvPr id="87" name="uncharted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845726" y="2488222"/>
            <a:ext cx="5080001" cy="3810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limbo.gif"/>
          <p:cNvPicPr/>
          <p:nvPr>
            <a:videoFile r:link="rId7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9">
            <a:extLst/>
          </a:blip>
          <a:stretch>
            <a:fillRect/>
          </a:stretch>
        </p:blipFill>
        <p:spPr>
          <a:xfrm>
            <a:off x="1466672" y="4573223"/>
            <a:ext cx="6350001" cy="3327401"/>
          </a:xfrm>
          <a:prstGeom prst="rect">
            <a:avLst/>
          </a:prstGeom>
        </p:spPr>
      </p:pic>
      <p:pic>
        <p:nvPicPr>
          <p:cNvPr id="89" name="papersplease.gif"/>
          <p:cNvPicPr/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2">
            <a:extLst/>
          </a:blip>
          <a:stretch>
            <a:fillRect/>
          </a:stretch>
        </p:blipFill>
        <p:spPr>
          <a:xfrm>
            <a:off x="6608804" y="2640622"/>
            <a:ext cx="6350001" cy="3505201"/>
          </a:xfrm>
          <a:prstGeom prst="rect">
            <a:avLst/>
          </a:prstGeom>
        </p:spPr>
      </p:pic>
      <p:pic>
        <p:nvPicPr>
          <p:cNvPr id="90" name="supermariobros.png"/>
          <p:cNvPicPr/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4817031" y="5210745"/>
            <a:ext cx="5468641" cy="43749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civ2.png"/>
          <p:cNvPicPr/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2845726" y="3519630"/>
            <a:ext cx="5174943" cy="38851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2" name="pacman.gif"/>
          <p:cNvPicPr/>
          <p:nvPr>
            <a:videoFile r:link="rId15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17">
            <a:extLst/>
          </a:blip>
          <a:stretch>
            <a:fillRect/>
          </a:stretch>
        </p:blipFill>
        <p:spPr>
          <a:xfrm>
            <a:off x="6443968" y="2482316"/>
            <a:ext cx="5080001" cy="5080001"/>
          </a:xfrm>
          <a:prstGeom prst="rect">
            <a:avLst/>
          </a:prstGeom>
        </p:spPr>
      </p:pic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Computer Games are Awesome!</a:t>
            </a:r>
          </a:p>
        </p:txBody>
      </p:sp>
      <p:sp>
        <p:nvSpPr>
          <p:cNvPr id="94" name="Shape 94"/>
          <p:cNvSpPr/>
          <p:nvPr/>
        </p:nvSpPr>
        <p:spPr>
          <a:xfrm>
            <a:off x="1490133" y="15028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" name="Shape 95"/>
          <p:cNvSpPr/>
          <p:nvPr/>
        </p:nvSpPr>
        <p:spPr>
          <a:xfrm>
            <a:off x="1218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" name="Shape 96"/>
          <p:cNvSpPr/>
          <p:nvPr/>
        </p:nvSpPr>
        <p:spPr>
          <a:xfrm>
            <a:off x="121840" y="69620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" name="Shape 97"/>
          <p:cNvSpPr/>
          <p:nvPr/>
        </p:nvSpPr>
        <p:spPr>
          <a:xfrm>
            <a:off x="149013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8" name="Shape 98"/>
          <p:cNvSpPr/>
          <p:nvPr/>
        </p:nvSpPr>
        <p:spPr>
          <a:xfrm>
            <a:off x="121840" y="15028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9" name="Shape 99"/>
          <p:cNvSpPr/>
          <p:nvPr/>
        </p:nvSpPr>
        <p:spPr>
          <a:xfrm>
            <a:off x="121840" y="1354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00" name="Shape 100"/>
          <p:cNvSpPr/>
          <p:nvPr/>
        </p:nvSpPr>
        <p:spPr>
          <a:xfrm>
            <a:off x="1490133" y="287019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01" name="Shape 101"/>
          <p:cNvSpPr/>
          <p:nvPr/>
        </p:nvSpPr>
        <p:spPr>
          <a:xfrm>
            <a:off x="2858426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9" fill="hold"/>
                                        <p:tgtEl>
                                          <p:spTgt spid="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649"/>
                            </p:stCondLst>
                            <p:childTnLst>
                              <p:par>
                                <p:cTn id="8" nodeType="afterEffect" presetClass="mediacall" presetSubtype="0" presetID="1" grp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00" fill="hold"/>
                                        <p:tgtEl>
                                          <p:spTgt spid="8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249"/>
                            </p:stCondLst>
                            <p:childTnLst>
                              <p:par>
                                <p:cTn id="11" nodeType="afterEffect" presetClass="mediacall" presetSubtype="0" presetID="1" grpId="3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99" fill="hold"/>
                                        <p:tgtEl>
                                          <p:spTgt spid="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548"/>
                            </p:stCondLst>
                            <p:childTnLst>
                              <p:par>
                                <p:cTn id="14" nodeType="afterEffect" presetClass="mediacall" presetSubtype="0" presetID="1" grpId="4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6899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presetClass="entr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8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"/>
                            </p:stCondLst>
                            <p:childTnLst>
                              <p:par>
                                <p:cTn id="23" nodeType="afterEffect" presetClass="entr" presetSubtype="1" presetID="2" grpId="5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8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60"/>
                            </p:stCondLst>
                            <p:childTnLst>
                              <p:par>
                                <p:cTn id="28" nodeType="afterEffect" presetClass="entr" presetSubtype="1" presetID="2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8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8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40"/>
                            </p:stCondLst>
                            <p:childTnLst>
                              <p:par>
                                <p:cTn id="33" nodeType="afterEffect" presetClass="entr" presetSubtype="1" presetID="2" grpId="1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8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8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20"/>
                            </p:stCondLst>
                            <p:childTnLst>
                              <p:par>
                                <p:cTn id="38" nodeType="afterEffect" presetClass="entr" presetSubtype="1" presetID="2" grpId="6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8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200"/>
                            </p:stCondLst>
                            <p:childTnLst>
                              <p:par>
                                <p:cTn id="43" nodeType="afterEffect" presetClass="entr" presetSubtype="1" presetID="2" grpId="7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8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80"/>
                            </p:stCondLst>
                            <p:childTnLst>
                              <p:par>
                                <p:cTn id="48" nodeType="afterEffect" presetClass="entr" presetSubtype="1" presetID="2" grpId="4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8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8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52" fill="hold" display="0">
                  <p:stCondLst>
                    <p:cond delay="indefinite"/>
                  </p:stCondLst>
                </p:cTn>
                <p:tgtEl>
                  <p:spTgt spid="89"/>
                </p:tgtEl>
              </p:cMediaNode>
            </p:video>
            <p:video fullScrn="0">
              <p:cMediaNode mute="0" showWhenStopped="1" numSld="1" vol="100000">
                <p:cTn id="53" fill="hold" display="0">
                  <p:stCondLst>
                    <p:cond delay="indefinite"/>
                  </p:stCondLst>
                </p:cTn>
                <p:tgtEl>
                  <p:spTgt spid="88"/>
                </p:tgtEl>
              </p:cMediaNode>
            </p:video>
            <p:video fullScrn="0">
              <p:cMediaNode mute="0" showWhenStopped="1" numSld="1" vol="100000">
                <p:cTn id="54" fill="hold" display="0">
                  <p:stCondLst>
                    <p:cond delay="indefinite"/>
                  </p:stCondLst>
                </p:cTn>
                <p:tgtEl>
                  <p:spTgt spid="86"/>
                </p:tgtEl>
              </p:cMediaNode>
            </p:video>
            <p:video fullScrn="0">
              <p:cMediaNode mute="0" showWhenStopped="1" numSld="1" vol="100000">
                <p:cTn id="55" fill="hold" display="0">
                  <p:stCondLst>
                    <p:cond delay="indefinite"/>
                  </p:stCondLst>
                </p:cTn>
                <p:tgtEl>
                  <p:spTgt spid="92"/>
                </p:tgtEl>
              </p:cMediaNode>
            </p:video>
          </p:childTnLst>
        </p:cTn>
      </p:par>
    </p:tnLst>
    <p:bldLst>
      <p:bldP build="whole" bldLvl="1" animBg="1" rev="0" advAuto="0" spid="91" grpId="6"/>
      <p:bldP build="whole" bldLvl="1" animBg="1" rev="0" advAuto="0" spid="87" grpId="5"/>
      <p:bldP build="whole" bldLvl="1" animBg="1" rev="0" advAuto="0" spid="90" grpId="7"/>
      <p:bldP build="whole" bldLvl="1" animBg="1" rev="0" advAuto="0" spid="88" grpId="2"/>
      <p:bldP build="whole" bldLvl="1" animBg="1" rev="0" advAuto="0" spid="86" grpId="3"/>
      <p:bldP build="whole" bldLvl="1" animBg="1" rev="0" advAuto="0" spid="89" grpId="1"/>
      <p:bldP build="whole" bldLvl="1" animBg="1" rev="0" advAuto="0" spid="92" grpId="4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73" name="Shape 573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4" name="Shape 574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5" name="Shape 575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6" name="Shape 576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7" name="Shape 577"/>
          <p:cNvSpPr/>
          <p:nvPr/>
        </p:nvSpPr>
        <p:spPr>
          <a:xfrm>
            <a:off x="4518869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8" name="Shape 578"/>
          <p:cNvSpPr/>
          <p:nvPr/>
        </p:nvSpPr>
        <p:spPr>
          <a:xfrm>
            <a:off x="5877466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79" name="Shape 579"/>
          <p:cNvSpPr/>
          <p:nvPr/>
        </p:nvSpPr>
        <p:spPr>
          <a:xfrm>
            <a:off x="7215930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80" name="Shape 580"/>
          <p:cNvSpPr/>
          <p:nvPr/>
        </p:nvSpPr>
        <p:spPr>
          <a:xfrm>
            <a:off x="5864766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Shape 5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85" name="Shape 585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86" name="Shape 586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87" name="Shape 587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88" name="Shape 588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89" name="Shape 589"/>
          <p:cNvSpPr/>
          <p:nvPr/>
        </p:nvSpPr>
        <p:spPr>
          <a:xfrm>
            <a:off x="5864766" y="62620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90" name="Shape 590"/>
          <p:cNvSpPr/>
          <p:nvPr/>
        </p:nvSpPr>
        <p:spPr>
          <a:xfrm>
            <a:off x="5864766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91" name="Shape 591"/>
          <p:cNvSpPr/>
          <p:nvPr/>
        </p:nvSpPr>
        <p:spPr>
          <a:xfrm>
            <a:off x="5867400" y="2221571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92" name="Shape 592"/>
          <p:cNvSpPr/>
          <p:nvPr/>
        </p:nvSpPr>
        <p:spPr>
          <a:xfrm>
            <a:off x="5864766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Shape 5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597" name="Shape 597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98" name="Shape 598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599" name="Shape 599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0" name="Shape 600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1" name="Shape 601"/>
          <p:cNvSpPr/>
          <p:nvPr/>
        </p:nvSpPr>
        <p:spPr>
          <a:xfrm>
            <a:off x="4469021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2" name="Shape 602"/>
          <p:cNvSpPr/>
          <p:nvPr/>
        </p:nvSpPr>
        <p:spPr>
          <a:xfrm>
            <a:off x="5864766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3" name="Shape 603"/>
          <p:cNvSpPr/>
          <p:nvPr/>
        </p:nvSpPr>
        <p:spPr>
          <a:xfrm>
            <a:off x="7229912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04" name="Shape 604"/>
          <p:cNvSpPr/>
          <p:nvPr/>
        </p:nvSpPr>
        <p:spPr>
          <a:xfrm>
            <a:off x="5864766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Shape 6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609" name="Shape 609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0" name="Shape 610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1" name="Shape 611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2" name="Shape 612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3" name="Shape 613"/>
          <p:cNvSpPr/>
          <p:nvPr/>
        </p:nvSpPr>
        <p:spPr>
          <a:xfrm>
            <a:off x="7243895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4" name="Shape 614"/>
          <p:cNvSpPr/>
          <p:nvPr/>
        </p:nvSpPr>
        <p:spPr>
          <a:xfrm>
            <a:off x="5864766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5" name="Shape 615"/>
          <p:cNvSpPr/>
          <p:nvPr/>
        </p:nvSpPr>
        <p:spPr>
          <a:xfrm>
            <a:off x="4469021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16" name="Shape 616"/>
          <p:cNvSpPr/>
          <p:nvPr/>
        </p:nvSpPr>
        <p:spPr>
          <a:xfrm>
            <a:off x="5864766" y="35683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0" advTm="0">
    <p:dissolv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Pieces</a:t>
            </a:r>
          </a:p>
        </p:txBody>
      </p:sp>
      <p:sp>
        <p:nvSpPr>
          <p:cNvPr id="621" name="Shape 621"/>
          <p:cNvSpPr/>
          <p:nvPr/>
        </p:nvSpPr>
        <p:spPr>
          <a:xfrm>
            <a:off x="11643006" y="575787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2" name="Shape 622"/>
          <p:cNvSpPr/>
          <p:nvPr/>
        </p:nvSpPr>
        <p:spPr>
          <a:xfrm>
            <a:off x="11643006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3" name="Shape 623"/>
          <p:cNvSpPr/>
          <p:nvPr/>
        </p:nvSpPr>
        <p:spPr>
          <a:xfrm>
            <a:off x="10291842" y="840074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4" name="Shape 624"/>
          <p:cNvSpPr/>
          <p:nvPr/>
        </p:nvSpPr>
        <p:spPr>
          <a:xfrm>
            <a:off x="11643006" y="70793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5" name="Shape 625"/>
          <p:cNvSpPr/>
          <p:nvPr/>
        </p:nvSpPr>
        <p:spPr>
          <a:xfrm>
            <a:off x="6556964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6" name="Shape 626"/>
          <p:cNvSpPr/>
          <p:nvPr/>
        </p:nvSpPr>
        <p:spPr>
          <a:xfrm>
            <a:off x="5177835" y="49152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7" name="Shape 627"/>
          <p:cNvSpPr/>
          <p:nvPr/>
        </p:nvSpPr>
        <p:spPr>
          <a:xfrm>
            <a:off x="5182227" y="355177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28" name="Shape 628"/>
          <p:cNvSpPr/>
          <p:nvPr/>
        </p:nvSpPr>
        <p:spPr>
          <a:xfrm>
            <a:off x="6565272" y="355177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slow" advClick="1">
    <p:dissolv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Shape 6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Game Loop</a:t>
            </a:r>
          </a:p>
        </p:txBody>
      </p:sp>
      <p:sp>
        <p:nvSpPr>
          <p:cNvPr id="633" name="Shape 633"/>
          <p:cNvSpPr/>
          <p:nvPr>
            <p:ph type="body" idx="1"/>
          </p:nvPr>
        </p:nvSpPr>
        <p:spPr>
          <a:xfrm>
            <a:off x="952500" y="1733550"/>
            <a:ext cx="11099800" cy="62865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3600"/>
              <a:t>There are two event loops happening in Tetris</a:t>
            </a:r>
            <a:endParaRPr sz="3600"/>
          </a:p>
          <a:p>
            <a:pPr lvl="2">
              <a:defRPr sz="1800"/>
            </a:pPr>
            <a:r>
              <a:rPr sz="3600"/>
              <a:t>The rendering of the game</a:t>
            </a:r>
            <a:endParaRPr sz="3600"/>
          </a:p>
          <a:p>
            <a:pPr lvl="2">
              <a:defRPr sz="1800"/>
            </a:pPr>
            <a:r>
              <a:rPr sz="3600"/>
              <a:t>The movement of the pieces</a:t>
            </a:r>
            <a:endParaRPr sz="3600"/>
          </a:p>
          <a:p>
            <a:pPr lvl="1">
              <a:defRPr sz="1800"/>
            </a:pPr>
            <a:r>
              <a:rPr sz="3600"/>
              <a:t>Can use setInterval to call a ‘tick’ function - I set the interval for 50 milliseconds</a:t>
            </a:r>
          </a:p>
        </p:txBody>
      </p:sp>
      <p:sp>
        <p:nvSpPr>
          <p:cNvPr id="634" name="Shape 634"/>
          <p:cNvSpPr/>
          <p:nvPr/>
        </p:nvSpPr>
        <p:spPr>
          <a:xfrm>
            <a:off x="9049486" y="47341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5" name="Shape 635"/>
          <p:cNvSpPr/>
          <p:nvPr/>
        </p:nvSpPr>
        <p:spPr>
          <a:xfrm>
            <a:off x="249687" y="84310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6" name="Shape 636"/>
          <p:cNvSpPr/>
          <p:nvPr/>
        </p:nvSpPr>
        <p:spPr>
          <a:xfrm>
            <a:off x="1604354" y="84310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7" name="Shape 637"/>
          <p:cNvSpPr/>
          <p:nvPr/>
        </p:nvSpPr>
        <p:spPr>
          <a:xfrm>
            <a:off x="2966867" y="70763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8" name="Shape 638"/>
          <p:cNvSpPr/>
          <p:nvPr/>
        </p:nvSpPr>
        <p:spPr>
          <a:xfrm>
            <a:off x="9049486" y="33960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39" name="Shape 639"/>
          <p:cNvSpPr/>
          <p:nvPr/>
        </p:nvSpPr>
        <p:spPr>
          <a:xfrm>
            <a:off x="10395383" y="33960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40" name="Shape 640"/>
          <p:cNvSpPr/>
          <p:nvPr/>
        </p:nvSpPr>
        <p:spPr>
          <a:xfrm>
            <a:off x="10395383" y="47341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41" name="Shape 641"/>
          <p:cNvSpPr/>
          <p:nvPr/>
        </p:nvSpPr>
        <p:spPr>
          <a:xfrm>
            <a:off x="1604354" y="70763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42" name="Shape 642"/>
          <p:cNvSpPr/>
          <p:nvPr/>
        </p:nvSpPr>
        <p:spPr>
          <a:xfrm>
            <a:off x="3906320" y="7054915"/>
            <a:ext cx="8322201" cy="2294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1" marL="889000" indent="-444500" algn="l">
              <a:spcBef>
                <a:spcPts val="4200"/>
              </a:spcBef>
              <a:buSzPct val="75000"/>
              <a:buChar char="•"/>
              <a:defRPr sz="1800"/>
            </a:pPr>
            <a:r>
              <a:rPr sz="3600"/>
              <a:t>Inside that ‘tick’ function, I call a function to render the grid as it exists at that moment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Ticking Along</a:t>
            </a:r>
          </a:p>
        </p:txBody>
      </p:sp>
      <p:sp>
        <p:nvSpPr>
          <p:cNvPr id="647" name="Shape 647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</p:spPr>
        <p:txBody>
          <a:bodyPr/>
          <a:lstStyle/>
          <a:p>
            <a:pPr lvl="1">
              <a:defRPr sz="1800"/>
            </a:pPr>
            <a:r>
              <a:rPr sz="3600"/>
              <a:t>There are also two tick functions</a:t>
            </a:r>
            <a:endParaRPr sz="3600"/>
          </a:p>
          <a:p>
            <a:pPr lvl="2">
              <a:defRPr sz="1800"/>
            </a:pPr>
            <a:r>
              <a:rPr sz="3600"/>
              <a:t>The board tick</a:t>
            </a:r>
            <a:endParaRPr sz="3600"/>
          </a:p>
          <a:p>
            <a:pPr lvl="2">
              <a:defRPr sz="1800"/>
            </a:pPr>
            <a:r>
              <a:rPr sz="3600"/>
              <a:t>The piece tick</a:t>
            </a:r>
          </a:p>
        </p:txBody>
      </p:sp>
      <p:sp>
        <p:nvSpPr>
          <p:cNvPr id="648" name="Shape 648"/>
          <p:cNvSpPr/>
          <p:nvPr/>
        </p:nvSpPr>
        <p:spPr>
          <a:xfrm>
            <a:off x="442391" y="124478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49" name="Shape 649"/>
          <p:cNvSpPr/>
          <p:nvPr/>
        </p:nvSpPr>
        <p:spPr>
          <a:xfrm>
            <a:off x="6169841" y="575583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0" name="Shape 650"/>
          <p:cNvSpPr/>
          <p:nvPr/>
        </p:nvSpPr>
        <p:spPr>
          <a:xfrm>
            <a:off x="7519654" y="84310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1" name="Shape 651"/>
          <p:cNvSpPr/>
          <p:nvPr/>
        </p:nvSpPr>
        <p:spPr>
          <a:xfrm>
            <a:off x="7519654" y="70890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2" name="Shape 652"/>
          <p:cNvSpPr/>
          <p:nvPr/>
        </p:nvSpPr>
        <p:spPr>
          <a:xfrm>
            <a:off x="3134185" y="25819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3" name="Shape 653"/>
          <p:cNvSpPr/>
          <p:nvPr/>
        </p:nvSpPr>
        <p:spPr>
          <a:xfrm>
            <a:off x="1788288" y="258191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4" name="Shape 654"/>
          <p:cNvSpPr/>
          <p:nvPr/>
        </p:nvSpPr>
        <p:spPr>
          <a:xfrm>
            <a:off x="1788288" y="124478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55" name="Shape 655"/>
          <p:cNvSpPr/>
          <p:nvPr/>
        </p:nvSpPr>
        <p:spPr>
          <a:xfrm>
            <a:off x="6169841" y="70890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Shape 659"/>
          <p:cNvSpPr/>
          <p:nvPr>
            <p:ph type="title"/>
          </p:nvPr>
        </p:nvSpPr>
        <p:spPr>
          <a:xfrm>
            <a:off x="952500" y="6604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Adding a Piece</a:t>
            </a:r>
          </a:p>
        </p:txBody>
      </p:sp>
      <p:sp>
        <p:nvSpPr>
          <p:cNvPr id="660" name="Shape 6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The board checks to see if it already has an active piece, if not it generates a new Piece</a:t>
            </a:r>
            <a:endParaRPr sz="3600"/>
          </a:p>
          <a:p>
            <a:pPr lvl="0">
              <a:defRPr sz="1800"/>
            </a:pPr>
            <a:r>
              <a:rPr sz="3600"/>
              <a:t>We look at the piece, and iterate over each</a:t>
            </a:r>
            <a:br>
              <a:rPr sz="3600"/>
            </a:br>
            <a:r>
              <a:rPr sz="3600"/>
              <a:t>row and column</a:t>
            </a:r>
            <a:endParaRPr sz="3600"/>
          </a:p>
          <a:p>
            <a:pPr lvl="0">
              <a:defRPr sz="1800"/>
            </a:pPr>
            <a:r>
              <a:rPr sz="3600"/>
              <a:t>If that location is undefined, skip it. </a:t>
            </a:r>
            <a:br>
              <a:rPr sz="3600"/>
            </a:br>
            <a:r>
              <a:rPr sz="3600"/>
              <a:t>Otherwise, find the corresponding location </a:t>
            </a:r>
            <a:br>
              <a:rPr sz="3600"/>
            </a:br>
            <a:r>
              <a:rPr sz="3600"/>
              <a:t>on the board.</a:t>
            </a:r>
          </a:p>
        </p:txBody>
      </p:sp>
      <p:sp>
        <p:nvSpPr>
          <p:cNvPr id="661" name="Shape 661"/>
          <p:cNvSpPr/>
          <p:nvPr/>
        </p:nvSpPr>
        <p:spPr>
          <a:xfrm>
            <a:off x="11645640" y="15046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2" name="Shape 662"/>
          <p:cNvSpPr/>
          <p:nvPr/>
        </p:nvSpPr>
        <p:spPr>
          <a:xfrm>
            <a:off x="10275226" y="568253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3" name="Shape 663"/>
          <p:cNvSpPr/>
          <p:nvPr/>
        </p:nvSpPr>
        <p:spPr>
          <a:xfrm>
            <a:off x="11645640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4" name="Shape 664"/>
          <p:cNvSpPr/>
          <p:nvPr/>
        </p:nvSpPr>
        <p:spPr>
          <a:xfrm>
            <a:off x="1164564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5" name="Shape 665"/>
          <p:cNvSpPr/>
          <p:nvPr/>
        </p:nvSpPr>
        <p:spPr>
          <a:xfrm>
            <a:off x="8904812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6" name="Shape 666"/>
          <p:cNvSpPr/>
          <p:nvPr/>
        </p:nvSpPr>
        <p:spPr>
          <a:xfrm>
            <a:off x="10275226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7" name="Shape 667"/>
          <p:cNvSpPr/>
          <p:nvPr/>
        </p:nvSpPr>
        <p:spPr>
          <a:xfrm>
            <a:off x="11645640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68" name="Shape 668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Shape 672"/>
          <p:cNvSpPr/>
          <p:nvPr>
            <p:ph type="title"/>
          </p:nvPr>
        </p:nvSpPr>
        <p:spPr>
          <a:xfrm>
            <a:off x="-1266718" y="-321898"/>
            <a:ext cx="11099801" cy="2159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Adding a Piece</a:t>
            </a:r>
          </a:p>
        </p:txBody>
      </p:sp>
      <p:sp>
        <p:nvSpPr>
          <p:cNvPr id="673" name="Shape 673"/>
          <p:cNvSpPr/>
          <p:nvPr/>
        </p:nvSpPr>
        <p:spPr>
          <a:xfrm>
            <a:off x="11645640" y="15046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4" name="Shape 674"/>
          <p:cNvSpPr/>
          <p:nvPr/>
        </p:nvSpPr>
        <p:spPr>
          <a:xfrm>
            <a:off x="8219605" y="3775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5" name="Shape 675"/>
          <p:cNvSpPr/>
          <p:nvPr/>
        </p:nvSpPr>
        <p:spPr>
          <a:xfrm>
            <a:off x="9590019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6" name="Shape 676"/>
          <p:cNvSpPr/>
          <p:nvPr/>
        </p:nvSpPr>
        <p:spPr>
          <a:xfrm>
            <a:off x="9590019" y="6460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7" name="Shape 677"/>
          <p:cNvSpPr/>
          <p:nvPr/>
        </p:nvSpPr>
        <p:spPr>
          <a:xfrm>
            <a:off x="8904812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8" name="Shape 678"/>
          <p:cNvSpPr/>
          <p:nvPr/>
        </p:nvSpPr>
        <p:spPr>
          <a:xfrm>
            <a:off x="10275226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79" name="Shape 679"/>
          <p:cNvSpPr/>
          <p:nvPr/>
        </p:nvSpPr>
        <p:spPr>
          <a:xfrm>
            <a:off x="11645640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80" name="Shape 680"/>
          <p:cNvSpPr/>
          <p:nvPr/>
        </p:nvSpPr>
        <p:spPr>
          <a:xfrm>
            <a:off x="8219605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681" name="emptyBoard(dark).png"/>
          <p:cNvPicPr/>
          <p:nvPr/>
        </p:nvPicPr>
        <p:blipFill>
          <a:blip r:embed="rId3">
            <a:extLst/>
          </a:blip>
          <a:srcRect l="0" t="1736" r="0" b="0"/>
          <a:stretch>
            <a:fillRect/>
          </a:stretch>
        </p:blipFill>
        <p:spPr>
          <a:xfrm>
            <a:off x="310650" y="1700199"/>
            <a:ext cx="7563553" cy="14507411"/>
          </a:xfrm>
          <a:prstGeom prst="rect">
            <a:avLst/>
          </a:prstGeom>
          <a:ln w="12700">
            <a:miter lim="400000"/>
          </a:ln>
        </p:spPr>
      </p:pic>
      <p:sp>
        <p:nvSpPr>
          <p:cNvPr id="682" name="Shape 682"/>
          <p:cNvSpPr/>
          <p:nvPr/>
        </p:nvSpPr>
        <p:spPr>
          <a:xfrm>
            <a:off x="3319409" y="1693809"/>
            <a:ext cx="664467" cy="583237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683" name="Shape 683"/>
          <p:cNvSpPr/>
          <p:nvPr/>
        </p:nvSpPr>
        <p:spPr>
          <a:xfrm>
            <a:off x="3319409" y="1693809"/>
            <a:ext cx="664467" cy="583237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684" name="Shape 684"/>
          <p:cNvSpPr/>
          <p:nvPr/>
        </p:nvSpPr>
        <p:spPr>
          <a:xfrm>
            <a:off x="8219605" y="3775610"/>
            <a:ext cx="1270001" cy="12700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afterEffect" presetClass="exi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presetClass="exi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84" grpId="5"/>
      <p:bldP build="whole" bldLvl="1" animBg="1" rev="0" advAuto="0" spid="682" grpId="3"/>
      <p:bldP build="whole" bldLvl="1" animBg="1" rev="0" advAuto="0" spid="683" grpId="4"/>
      <p:bldP build="whole" bldLvl="1" animBg="1" rev="0" advAuto="0" spid="684" grpId="2"/>
      <p:bldP build="whole" bldLvl="1" animBg="1" rev="0" advAuto="0" spid="683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Shape 688"/>
          <p:cNvSpPr/>
          <p:nvPr>
            <p:ph type="title"/>
          </p:nvPr>
        </p:nvSpPr>
        <p:spPr>
          <a:xfrm>
            <a:off x="-1266718" y="-321898"/>
            <a:ext cx="11099801" cy="2159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Adding a Piece</a:t>
            </a:r>
          </a:p>
        </p:txBody>
      </p:sp>
      <p:sp>
        <p:nvSpPr>
          <p:cNvPr id="689" name="Shape 689"/>
          <p:cNvSpPr/>
          <p:nvPr/>
        </p:nvSpPr>
        <p:spPr>
          <a:xfrm>
            <a:off x="11645640" y="15046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0" name="Shape 690"/>
          <p:cNvSpPr/>
          <p:nvPr/>
        </p:nvSpPr>
        <p:spPr>
          <a:xfrm>
            <a:off x="8219605" y="3775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1" name="Shape 691"/>
          <p:cNvSpPr/>
          <p:nvPr/>
        </p:nvSpPr>
        <p:spPr>
          <a:xfrm>
            <a:off x="9590019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2" name="Shape 692"/>
          <p:cNvSpPr/>
          <p:nvPr/>
        </p:nvSpPr>
        <p:spPr>
          <a:xfrm>
            <a:off x="9590019" y="6460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3" name="Shape 693"/>
          <p:cNvSpPr/>
          <p:nvPr/>
        </p:nvSpPr>
        <p:spPr>
          <a:xfrm>
            <a:off x="8904812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4" name="Shape 694"/>
          <p:cNvSpPr/>
          <p:nvPr/>
        </p:nvSpPr>
        <p:spPr>
          <a:xfrm>
            <a:off x="10275226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5" name="Shape 695"/>
          <p:cNvSpPr/>
          <p:nvPr/>
        </p:nvSpPr>
        <p:spPr>
          <a:xfrm>
            <a:off x="11645640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696" name="Shape 696"/>
          <p:cNvSpPr/>
          <p:nvPr/>
        </p:nvSpPr>
        <p:spPr>
          <a:xfrm>
            <a:off x="8219605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697" name="emptyBoard(dark).png"/>
          <p:cNvPicPr/>
          <p:nvPr/>
        </p:nvPicPr>
        <p:blipFill>
          <a:blip r:embed="rId3">
            <a:extLst/>
          </a:blip>
          <a:srcRect l="0" t="1736" r="0" b="0"/>
          <a:stretch>
            <a:fillRect/>
          </a:stretch>
        </p:blipFill>
        <p:spPr>
          <a:xfrm>
            <a:off x="310650" y="1700199"/>
            <a:ext cx="7563553" cy="14507411"/>
          </a:xfrm>
          <a:prstGeom prst="rect">
            <a:avLst/>
          </a:prstGeom>
          <a:ln w="12700">
            <a:miter lim="400000"/>
          </a:ln>
        </p:spPr>
      </p:pic>
      <p:sp>
        <p:nvSpPr>
          <p:cNvPr id="698" name="Shape 698"/>
          <p:cNvSpPr/>
          <p:nvPr/>
        </p:nvSpPr>
        <p:spPr>
          <a:xfrm>
            <a:off x="3319409" y="2325955"/>
            <a:ext cx="642956" cy="640494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699" name="Shape 699"/>
          <p:cNvSpPr/>
          <p:nvPr/>
        </p:nvSpPr>
        <p:spPr>
          <a:xfrm>
            <a:off x="3319409" y="1693809"/>
            <a:ext cx="664467" cy="583237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00" name="Shape 700"/>
          <p:cNvSpPr/>
          <p:nvPr/>
        </p:nvSpPr>
        <p:spPr>
          <a:xfrm>
            <a:off x="4030609" y="2338655"/>
            <a:ext cx="642956" cy="640494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01" name="Shape 701"/>
          <p:cNvSpPr/>
          <p:nvPr/>
        </p:nvSpPr>
        <p:spPr>
          <a:xfrm>
            <a:off x="3308653" y="3014502"/>
            <a:ext cx="664468" cy="659919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02" name="Shape 702"/>
          <p:cNvSpPr/>
          <p:nvPr/>
        </p:nvSpPr>
        <p:spPr>
          <a:xfrm>
            <a:off x="8219605" y="6460590"/>
            <a:ext cx="1270001" cy="1270001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after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afterEffect" presetClass="entr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afterEffect" presetClass="exi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afterEffect" presetClass="exi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98" grpId="4"/>
      <p:bldP build="whole" bldLvl="1" animBg="1" rev="0" advAuto="0" spid="701" grpId="6"/>
      <p:bldP build="whole" bldLvl="1" animBg="1" rev="0" advAuto="0" spid="702" grpId="2"/>
      <p:bldP build="whole" bldLvl="1" animBg="1" rev="0" advAuto="0" spid="699" grpId="3"/>
      <p:bldP build="whole" bldLvl="1" animBg="1" rev="0" advAuto="0" spid="702" grpId="7"/>
      <p:bldP build="whole" bldLvl="1" animBg="1" rev="0" advAuto="0" spid="700" grpId="5"/>
      <p:bldP build="whole" bldLvl="1" animBg="1" rev="0" advAuto="0" spid="70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/>
            </a:pPr>
            <a:r>
              <a:rPr sz="6719"/>
              <a:t>So what’s this talk about, anyway?</a:t>
            </a:r>
          </a:p>
        </p:txBody>
      </p:sp>
      <p:sp>
        <p:nvSpPr>
          <p:cNvPr id="106" name="Shape 10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Logic patterns and planning a game</a:t>
            </a:r>
            <a:endParaRPr sz="3600"/>
          </a:p>
          <a:p>
            <a:pPr lvl="0">
              <a:defRPr sz="1800"/>
            </a:pPr>
            <a:r>
              <a:rPr sz="3600"/>
              <a:t>Rendering your game</a:t>
            </a:r>
            <a:endParaRPr sz="3600"/>
          </a:p>
          <a:p>
            <a:pPr lvl="0">
              <a:defRPr sz="1800"/>
            </a:pPr>
            <a:r>
              <a:rPr sz="3600"/>
              <a:t>The game engine event loop</a:t>
            </a:r>
            <a:endParaRPr sz="3600"/>
          </a:p>
          <a:p>
            <a:pPr lvl="0">
              <a:defRPr sz="1800"/>
            </a:pPr>
            <a:r>
              <a:rPr sz="3600"/>
              <a:t>Managing repeating elements (pieces, cards, etc.)</a:t>
            </a:r>
            <a:endParaRPr sz="3600"/>
          </a:p>
          <a:p>
            <a:pPr lvl="0">
              <a:defRPr sz="1800"/>
            </a:pPr>
            <a:r>
              <a:rPr sz="3600"/>
              <a:t>Perils and pitfalls</a:t>
            </a:r>
            <a:br>
              <a:rPr sz="3600"/>
            </a:br>
            <a:r>
              <a:rPr sz="3600"/>
              <a:t>(mistakes are okay)</a:t>
            </a:r>
          </a:p>
        </p:txBody>
      </p:sp>
      <p:sp>
        <p:nvSpPr>
          <p:cNvPr id="107" name="Shape 107"/>
          <p:cNvSpPr/>
          <p:nvPr/>
        </p:nvSpPr>
        <p:spPr>
          <a:xfrm>
            <a:off x="11565466" y="16213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08" name="Shape 108"/>
          <p:cNvSpPr/>
          <p:nvPr/>
        </p:nvSpPr>
        <p:spPr>
          <a:xfrm>
            <a:off x="883073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09" name="Shape 109"/>
          <p:cNvSpPr/>
          <p:nvPr/>
        </p:nvSpPr>
        <p:spPr>
          <a:xfrm>
            <a:off x="7470907" y="83844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10" name="Shape 110"/>
          <p:cNvSpPr/>
          <p:nvPr/>
        </p:nvSpPr>
        <p:spPr>
          <a:xfrm>
            <a:off x="7470907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11" name="Shape 111"/>
          <p:cNvSpPr/>
          <p:nvPr/>
        </p:nvSpPr>
        <p:spPr>
          <a:xfrm>
            <a:off x="10197173" y="29887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12" name="Shape 112"/>
          <p:cNvSpPr/>
          <p:nvPr/>
        </p:nvSpPr>
        <p:spPr>
          <a:xfrm>
            <a:off x="11565466" y="2497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13" name="Shape 113"/>
          <p:cNvSpPr/>
          <p:nvPr/>
        </p:nvSpPr>
        <p:spPr>
          <a:xfrm>
            <a:off x="11565466" y="29887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14" name="Shape 114"/>
          <p:cNvSpPr/>
          <p:nvPr/>
        </p:nvSpPr>
        <p:spPr>
          <a:xfrm>
            <a:off x="8830733" y="83844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/>
          <p:nvPr>
            <p:ph type="title"/>
          </p:nvPr>
        </p:nvSpPr>
        <p:spPr>
          <a:xfrm>
            <a:off x="-1266718" y="-321898"/>
            <a:ext cx="11099801" cy="2159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Adding a Piece</a:t>
            </a:r>
          </a:p>
        </p:txBody>
      </p:sp>
      <p:sp>
        <p:nvSpPr>
          <p:cNvPr id="707" name="Shape 707"/>
          <p:cNvSpPr/>
          <p:nvPr/>
        </p:nvSpPr>
        <p:spPr>
          <a:xfrm>
            <a:off x="11645640" y="15046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08" name="Shape 708"/>
          <p:cNvSpPr/>
          <p:nvPr/>
        </p:nvSpPr>
        <p:spPr>
          <a:xfrm>
            <a:off x="8219605" y="3775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09" name="Shape 709"/>
          <p:cNvSpPr/>
          <p:nvPr/>
        </p:nvSpPr>
        <p:spPr>
          <a:xfrm>
            <a:off x="9590019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10" name="Shape 710"/>
          <p:cNvSpPr/>
          <p:nvPr/>
        </p:nvSpPr>
        <p:spPr>
          <a:xfrm>
            <a:off x="9590019" y="64605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11" name="Shape 711"/>
          <p:cNvSpPr/>
          <p:nvPr/>
        </p:nvSpPr>
        <p:spPr>
          <a:xfrm>
            <a:off x="8904812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12" name="Shape 712"/>
          <p:cNvSpPr/>
          <p:nvPr/>
        </p:nvSpPr>
        <p:spPr>
          <a:xfrm>
            <a:off x="10275226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13" name="Shape 713"/>
          <p:cNvSpPr/>
          <p:nvPr/>
        </p:nvSpPr>
        <p:spPr>
          <a:xfrm>
            <a:off x="11645640" y="12260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14" name="Shape 714"/>
          <p:cNvSpPr/>
          <p:nvPr/>
        </p:nvSpPr>
        <p:spPr>
          <a:xfrm>
            <a:off x="8219605" y="510592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715" name="emptyBoard(dark).png"/>
          <p:cNvPicPr/>
          <p:nvPr/>
        </p:nvPicPr>
        <p:blipFill>
          <a:blip r:embed="rId3">
            <a:extLst/>
          </a:blip>
          <a:srcRect l="0" t="1736" r="0" b="0"/>
          <a:stretch>
            <a:fillRect/>
          </a:stretch>
        </p:blipFill>
        <p:spPr>
          <a:xfrm>
            <a:off x="310650" y="1700199"/>
            <a:ext cx="7563553" cy="14507411"/>
          </a:xfrm>
          <a:prstGeom prst="rect">
            <a:avLst/>
          </a:prstGeom>
          <a:ln w="12700">
            <a:miter lim="400000"/>
          </a:ln>
        </p:spPr>
      </p:pic>
      <p:sp>
        <p:nvSpPr>
          <p:cNvPr id="716" name="Shape 716"/>
          <p:cNvSpPr/>
          <p:nvPr/>
        </p:nvSpPr>
        <p:spPr>
          <a:xfrm>
            <a:off x="3319409" y="2325955"/>
            <a:ext cx="642956" cy="640494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17" name="Shape 717"/>
          <p:cNvSpPr/>
          <p:nvPr/>
        </p:nvSpPr>
        <p:spPr>
          <a:xfrm>
            <a:off x="3319409" y="1693809"/>
            <a:ext cx="664467" cy="583237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18" name="Shape 718"/>
          <p:cNvSpPr/>
          <p:nvPr/>
        </p:nvSpPr>
        <p:spPr>
          <a:xfrm>
            <a:off x="4030609" y="3049855"/>
            <a:ext cx="642956" cy="640494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719" name="Shape 719"/>
          <p:cNvSpPr/>
          <p:nvPr/>
        </p:nvSpPr>
        <p:spPr>
          <a:xfrm>
            <a:off x="4030609" y="2338655"/>
            <a:ext cx="642956" cy="640494"/>
          </a:xfrm>
          <a:prstGeom prst="rect">
            <a:avLst/>
          </a:prstGeom>
          <a:solidFill>
            <a:srgbClr val="70BF41"/>
          </a:soli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nodeType="after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afterEffect" presetClass="entr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afterEffect" presetClass="entr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18" grpId="4"/>
      <p:bldP build="whole" bldLvl="1" animBg="1" rev="0" advAuto="0" spid="719" grpId="3"/>
      <p:bldP build="whole" bldLvl="1" animBg="1" rev="0" advAuto="0" spid="717" grpId="1"/>
      <p:bldP build="whole" bldLvl="1" animBg="1" rev="0" advAuto="0" spid="716" grpId="2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Shape 7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Removing a Piece</a:t>
            </a:r>
          </a:p>
        </p:txBody>
      </p:sp>
      <p:sp>
        <p:nvSpPr>
          <p:cNvPr id="724" name="Shape 72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It doesn’t matter where the piece is</a:t>
            </a:r>
            <a:endParaRPr sz="3600"/>
          </a:p>
          <a:p>
            <a:pPr lvl="0">
              <a:defRPr sz="1800"/>
            </a:pPr>
            <a:r>
              <a:rPr sz="3600"/>
              <a:t>Iterate over the entire board</a:t>
            </a:r>
            <a:endParaRPr sz="3600"/>
          </a:p>
          <a:p>
            <a:pPr lvl="0">
              <a:defRPr sz="1800"/>
            </a:pPr>
            <a:r>
              <a:rPr sz="3600"/>
              <a:t>Remove any tile with a value of true</a:t>
            </a:r>
          </a:p>
        </p:txBody>
      </p:sp>
      <p:sp>
        <p:nvSpPr>
          <p:cNvPr id="725" name="Shape 725"/>
          <p:cNvSpPr/>
          <p:nvPr/>
        </p:nvSpPr>
        <p:spPr>
          <a:xfrm>
            <a:off x="8958019" y="386087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26" name="Shape 726"/>
          <p:cNvSpPr/>
          <p:nvPr/>
        </p:nvSpPr>
        <p:spPr>
          <a:xfrm>
            <a:off x="8958019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27" name="Shape 727"/>
          <p:cNvSpPr/>
          <p:nvPr/>
        </p:nvSpPr>
        <p:spPr>
          <a:xfrm>
            <a:off x="10315265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28" name="Shape 728"/>
          <p:cNvSpPr/>
          <p:nvPr/>
        </p:nvSpPr>
        <p:spPr>
          <a:xfrm>
            <a:off x="11672511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29" name="Shape 729"/>
          <p:cNvSpPr/>
          <p:nvPr/>
        </p:nvSpPr>
        <p:spPr>
          <a:xfrm>
            <a:off x="7600772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30" name="Shape 730"/>
          <p:cNvSpPr/>
          <p:nvPr/>
        </p:nvSpPr>
        <p:spPr>
          <a:xfrm>
            <a:off x="10315265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31" name="Shape 731"/>
          <p:cNvSpPr/>
          <p:nvPr/>
        </p:nvSpPr>
        <p:spPr>
          <a:xfrm>
            <a:off x="8958019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32" name="Shape 732"/>
          <p:cNvSpPr/>
          <p:nvPr/>
        </p:nvSpPr>
        <p:spPr>
          <a:xfrm>
            <a:off x="10312685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Moving a Piece Down</a:t>
            </a:r>
          </a:p>
        </p:txBody>
      </p:sp>
      <p:sp>
        <p:nvSpPr>
          <p:cNvPr id="737" name="Shape 7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Our piece knows its coordinates</a:t>
            </a:r>
            <a:endParaRPr sz="3600"/>
          </a:p>
          <a:p>
            <a:pPr lvl="0">
              <a:defRPr sz="1800"/>
            </a:pPr>
            <a:r>
              <a:rPr sz="3600"/>
              <a:t>We just need to change the coordinates and</a:t>
            </a:r>
            <a:br>
              <a:rPr sz="3600"/>
            </a:br>
            <a:r>
              <a:rPr sz="3600"/>
              <a:t>re-render</a:t>
            </a:r>
          </a:p>
        </p:txBody>
      </p:sp>
      <p:sp>
        <p:nvSpPr>
          <p:cNvPr id="738" name="Shape 738"/>
          <p:cNvSpPr/>
          <p:nvPr/>
        </p:nvSpPr>
        <p:spPr>
          <a:xfrm>
            <a:off x="11550805" y="11363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39" name="Shape 739"/>
          <p:cNvSpPr/>
          <p:nvPr/>
        </p:nvSpPr>
        <p:spPr>
          <a:xfrm>
            <a:off x="7533337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0" name="Shape 740"/>
          <p:cNvSpPr/>
          <p:nvPr/>
        </p:nvSpPr>
        <p:spPr>
          <a:xfrm>
            <a:off x="8863184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1" name="Shape 741"/>
          <p:cNvSpPr/>
          <p:nvPr/>
        </p:nvSpPr>
        <p:spPr>
          <a:xfrm>
            <a:off x="10193032" y="834011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2" name="Shape 742"/>
          <p:cNvSpPr/>
          <p:nvPr/>
        </p:nvSpPr>
        <p:spPr>
          <a:xfrm>
            <a:off x="10193032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3" name="Shape 743"/>
          <p:cNvSpPr/>
          <p:nvPr/>
        </p:nvSpPr>
        <p:spPr>
          <a:xfrm>
            <a:off x="11550805" y="384565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4" name="Shape 744"/>
          <p:cNvSpPr/>
          <p:nvPr/>
        </p:nvSpPr>
        <p:spPr>
          <a:xfrm>
            <a:off x="11550805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45" name="Shape 745"/>
          <p:cNvSpPr/>
          <p:nvPr/>
        </p:nvSpPr>
        <p:spPr>
          <a:xfrm>
            <a:off x="8863184" y="698545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Shape 7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algn="l" defTabSz="490727">
              <a:defRPr sz="1800"/>
            </a:pPr>
            <a:r>
              <a:rPr sz="6719"/>
              <a:t>What does that</a:t>
            </a:r>
            <a:br>
              <a:rPr sz="6719"/>
            </a:br>
            <a:r>
              <a:rPr sz="6719"/>
              <a:t>leave us with?</a:t>
            </a:r>
          </a:p>
        </p:txBody>
      </p:sp>
      <p:sp>
        <p:nvSpPr>
          <p:cNvPr id="750" name="Shape 750"/>
          <p:cNvSpPr/>
          <p:nvPr/>
        </p:nvSpPr>
        <p:spPr>
          <a:xfrm>
            <a:off x="2930513" y="527960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1" name="Shape 751"/>
          <p:cNvSpPr/>
          <p:nvPr/>
        </p:nvSpPr>
        <p:spPr>
          <a:xfrm>
            <a:off x="2455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2" name="Shape 752"/>
          <p:cNvSpPr/>
          <p:nvPr/>
        </p:nvSpPr>
        <p:spPr>
          <a:xfrm>
            <a:off x="16027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3" name="Shape 753"/>
          <p:cNvSpPr/>
          <p:nvPr/>
        </p:nvSpPr>
        <p:spPr>
          <a:xfrm>
            <a:off x="245533" y="566029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4" name="Shape 754"/>
          <p:cNvSpPr/>
          <p:nvPr/>
        </p:nvSpPr>
        <p:spPr>
          <a:xfrm>
            <a:off x="1602780" y="39430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5" name="Shape 755"/>
          <p:cNvSpPr/>
          <p:nvPr/>
        </p:nvSpPr>
        <p:spPr>
          <a:xfrm>
            <a:off x="2930513" y="39430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6" name="Shape 756"/>
          <p:cNvSpPr/>
          <p:nvPr/>
        </p:nvSpPr>
        <p:spPr>
          <a:xfrm>
            <a:off x="2930513" y="26065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7" name="Shape 757"/>
          <p:cNvSpPr/>
          <p:nvPr/>
        </p:nvSpPr>
        <p:spPr>
          <a:xfrm>
            <a:off x="24553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58" name="Shape 758"/>
          <p:cNvSpPr/>
          <p:nvPr>
            <p:ph type="body" idx="1"/>
          </p:nvPr>
        </p:nvSpPr>
        <p:spPr>
          <a:xfrm>
            <a:off x="5303355" y="2658295"/>
            <a:ext cx="7360044" cy="6894389"/>
          </a:xfrm>
          <a:prstGeom prst="rect">
            <a:avLst/>
          </a:prstGeom>
        </p:spPr>
        <p:txBody>
          <a:bodyPr/>
          <a:lstStyle/>
          <a:p>
            <a:pPr lvl="0" marL="373379" indent="-373379" defTabSz="490727">
              <a:spcBef>
                <a:spcPts val="3500"/>
              </a:spcBef>
              <a:defRPr sz="1800"/>
            </a:pPr>
            <a:r>
              <a:rPr sz="3024"/>
              <a:t>Each time the board ‘ticks’: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can add an active piece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tells the active piece to tick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re-renders the board</a:t>
            </a:r>
            <a:endParaRPr sz="3024"/>
          </a:p>
          <a:p>
            <a:pPr lvl="0" marL="373379" indent="-373379" defTabSz="490727">
              <a:spcBef>
                <a:spcPts val="3500"/>
              </a:spcBef>
              <a:defRPr sz="1800"/>
            </a:pPr>
            <a:r>
              <a:rPr sz="3024"/>
              <a:t>Each time the piece ‘ticks’: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moves coordinates down by one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removes itself</a:t>
            </a:r>
            <a:endParaRPr sz="3024"/>
          </a:p>
          <a:p>
            <a:pPr lvl="1" marL="746759" indent="-373379" defTabSz="490727">
              <a:spcBef>
                <a:spcPts val="3500"/>
              </a:spcBef>
              <a:defRPr sz="1800"/>
            </a:pPr>
            <a:r>
              <a:rPr sz="3024"/>
              <a:t>It adds itself at the new coordinates</a:t>
            </a: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1000" fill="hold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58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ContinuousFallingPieces.mov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7935582" y="132260"/>
            <a:ext cx="4478697" cy="9463680"/>
          </a:xfrm>
          <a:prstGeom prst="rect">
            <a:avLst/>
          </a:prstGeom>
        </p:spPr>
      </p:pic>
      <p:sp>
        <p:nvSpPr>
          <p:cNvPr id="763" name="Shape 7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algn="l" defTabSz="490727">
              <a:defRPr sz="1800"/>
            </a:pPr>
            <a:r>
              <a:rPr sz="6719"/>
              <a:t>What does that</a:t>
            </a:r>
            <a:br>
              <a:rPr sz="6719"/>
            </a:br>
            <a:r>
              <a:rPr sz="6719"/>
              <a:t>leave us with?</a:t>
            </a:r>
          </a:p>
        </p:txBody>
      </p:sp>
      <p:sp>
        <p:nvSpPr>
          <p:cNvPr id="764" name="Shape 764"/>
          <p:cNvSpPr/>
          <p:nvPr/>
        </p:nvSpPr>
        <p:spPr>
          <a:xfrm>
            <a:off x="2930513" y="527960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5" name="Shape 765"/>
          <p:cNvSpPr/>
          <p:nvPr/>
        </p:nvSpPr>
        <p:spPr>
          <a:xfrm>
            <a:off x="2455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6" name="Shape 766"/>
          <p:cNvSpPr/>
          <p:nvPr/>
        </p:nvSpPr>
        <p:spPr>
          <a:xfrm>
            <a:off x="16027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7" name="Shape 767"/>
          <p:cNvSpPr/>
          <p:nvPr/>
        </p:nvSpPr>
        <p:spPr>
          <a:xfrm>
            <a:off x="245533" y="566029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8" name="Shape 768"/>
          <p:cNvSpPr/>
          <p:nvPr/>
        </p:nvSpPr>
        <p:spPr>
          <a:xfrm>
            <a:off x="1602780" y="39430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69" name="Shape 769"/>
          <p:cNvSpPr/>
          <p:nvPr/>
        </p:nvSpPr>
        <p:spPr>
          <a:xfrm>
            <a:off x="2930513" y="394306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70" name="Shape 770"/>
          <p:cNvSpPr/>
          <p:nvPr/>
        </p:nvSpPr>
        <p:spPr>
          <a:xfrm>
            <a:off x="2930513" y="260653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71" name="Shape 771"/>
          <p:cNvSpPr/>
          <p:nvPr/>
        </p:nvSpPr>
        <p:spPr>
          <a:xfrm>
            <a:off x="24553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7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00"/>
                            </p:stCondLst>
                            <p:childTnLst>
                              <p:par>
                                <p:cTn id="8" nodeType="afterEffect" presetClass="entr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5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1" fill="hold" display="0">
                  <p:stCondLst>
                    <p:cond delay="indefinite"/>
                  </p:stCondLst>
                </p:cTn>
                <p:tgtEl>
                  <p:spTgt spid="762"/>
                </p:tgtEl>
              </p:cMediaNode>
            </p:video>
          </p:childTnLst>
        </p:cTn>
      </p:par>
    </p:tnLst>
    <p:bldLst>
      <p:bldP build="whole" bldLvl="1" animBg="1" rev="0" advAuto="0" spid="762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5" name="overlappingPieces.mov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8511333" y="281592"/>
            <a:ext cx="4253416" cy="9190416"/>
          </a:xfrm>
          <a:prstGeom prst="rect">
            <a:avLst/>
          </a:prstGeom>
        </p:spPr>
      </p:pic>
      <p:sp>
        <p:nvSpPr>
          <p:cNvPr id="776" name="Shape 776"/>
          <p:cNvSpPr/>
          <p:nvPr>
            <p:ph type="title"/>
          </p:nvPr>
        </p:nvSpPr>
        <p:spPr>
          <a:xfrm>
            <a:off x="952500" y="292100"/>
            <a:ext cx="11099800" cy="2159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Stacking Pieces</a:t>
            </a:r>
          </a:p>
        </p:txBody>
      </p:sp>
      <p:sp>
        <p:nvSpPr>
          <p:cNvPr id="777" name="Shape 777"/>
          <p:cNvSpPr/>
          <p:nvPr>
            <p:ph type="body" idx="1"/>
          </p:nvPr>
        </p:nvSpPr>
        <p:spPr>
          <a:xfrm>
            <a:off x="113158" y="2082942"/>
            <a:ext cx="6795642" cy="7576443"/>
          </a:xfrm>
          <a:prstGeom prst="rect">
            <a:avLst/>
          </a:prstGeom>
        </p:spPr>
        <p:txBody>
          <a:bodyPr/>
          <a:lstStyle/>
          <a:p>
            <a:pPr lvl="0" marL="400050" indent="-400050" defTabSz="525779">
              <a:spcBef>
                <a:spcPts val="3700"/>
              </a:spcBef>
              <a:defRPr sz="1800"/>
            </a:pPr>
            <a:r>
              <a:rPr sz="3239"/>
              <a:t>We need to check </a:t>
            </a:r>
            <a:br>
              <a:rPr sz="3239"/>
            </a:br>
            <a:r>
              <a:rPr sz="3239"/>
              <a:t>and see if a piece </a:t>
            </a:r>
            <a:br>
              <a:rPr sz="3239"/>
            </a:br>
            <a:r>
              <a:rPr sz="3239"/>
              <a:t>can move down</a:t>
            </a:r>
            <a:endParaRPr sz="3239"/>
          </a:p>
          <a:p>
            <a:pPr lvl="0" marL="400050" indent="-400050" defTabSz="525779">
              <a:spcBef>
                <a:spcPts val="3700"/>
              </a:spcBef>
              <a:defRPr sz="1800"/>
            </a:pPr>
            <a:r>
              <a:rPr sz="3239"/>
              <a:t>Only need to check the bottom row and compare against the height of the board</a:t>
            </a:r>
            <a:endParaRPr sz="3239"/>
          </a:p>
          <a:p>
            <a:pPr lvl="0" marL="400050" indent="-400050" defTabSz="525779">
              <a:spcBef>
                <a:spcPts val="3700"/>
              </a:spcBef>
              <a:defRPr sz="1800"/>
            </a:pPr>
            <a:r>
              <a:rPr sz="3239"/>
              <a:t>If a piece reaches the bottom, we ‘freeze’ it.</a:t>
            </a:r>
            <a:endParaRPr sz="3239"/>
          </a:p>
          <a:p>
            <a:pPr lvl="1" marL="800100" indent="-400050" defTabSz="525779">
              <a:spcBef>
                <a:spcPts val="3700"/>
              </a:spcBef>
              <a:defRPr sz="1800"/>
            </a:pPr>
            <a:r>
              <a:rPr sz="3239"/>
              <a:t>Remove activePiece from board</a:t>
            </a:r>
            <a:endParaRPr sz="3239"/>
          </a:p>
          <a:p>
            <a:pPr lvl="1" marL="800100" indent="-400050" defTabSz="525779">
              <a:spcBef>
                <a:spcPts val="3700"/>
              </a:spcBef>
              <a:defRPr sz="1800"/>
            </a:pPr>
            <a:r>
              <a:rPr sz="3239"/>
              <a:t>Set the value to ‘frozen’</a:t>
            </a:r>
          </a:p>
        </p:txBody>
      </p:sp>
      <p:sp>
        <p:nvSpPr>
          <p:cNvPr id="778" name="Shape 778"/>
          <p:cNvSpPr/>
          <p:nvPr/>
        </p:nvSpPr>
        <p:spPr>
          <a:xfrm>
            <a:off x="7107766" y="216845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79" name="Shape 779"/>
          <p:cNvSpPr/>
          <p:nvPr/>
        </p:nvSpPr>
        <p:spPr>
          <a:xfrm>
            <a:off x="710681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0" name="Shape 780"/>
          <p:cNvSpPr/>
          <p:nvPr/>
        </p:nvSpPr>
        <p:spPr>
          <a:xfrm>
            <a:off x="5753100" y="8367514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1" name="Shape 781"/>
          <p:cNvSpPr/>
          <p:nvPr/>
        </p:nvSpPr>
        <p:spPr>
          <a:xfrm>
            <a:off x="7110345" y="56581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2" name="Shape 782"/>
          <p:cNvSpPr/>
          <p:nvPr/>
        </p:nvSpPr>
        <p:spPr>
          <a:xfrm>
            <a:off x="7110345" y="34894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3" name="Shape 783"/>
          <p:cNvSpPr/>
          <p:nvPr/>
        </p:nvSpPr>
        <p:spPr>
          <a:xfrm>
            <a:off x="4399383" y="216845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4" name="Shape 784"/>
          <p:cNvSpPr/>
          <p:nvPr/>
        </p:nvSpPr>
        <p:spPr>
          <a:xfrm>
            <a:off x="5753100" y="2168459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85" name="Shape 785"/>
          <p:cNvSpPr/>
          <p:nvPr/>
        </p:nvSpPr>
        <p:spPr>
          <a:xfrm>
            <a:off x="710681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7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xit" presetSubtype="4" presetID="17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nodeType="afterEffect" presetClass="exit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7" dur="1000" fill="hold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9" fill="hold" display="0">
                  <p:stCondLst>
                    <p:cond delay="indefinite"/>
                  </p:stCondLst>
                </p:cTn>
                <p:tgtEl>
                  <p:spTgt spid="775"/>
                </p:tgtEl>
              </p:cMediaNode>
            </p:video>
          </p:childTnLst>
        </p:cTn>
      </p:par>
    </p:tnLst>
    <p:bldLst>
      <p:bldP build="whole" bldLvl="1" animBg="1" rev="0" advAuto="0" spid="777" grpId="3"/>
      <p:bldP build="whole" bldLvl="1" animBg="1" rev="0" advAuto="0" spid="775" grpId="2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/>
          <p:nvPr/>
        </p:nvSpPr>
        <p:spPr>
          <a:xfrm>
            <a:off x="240158" y="2082942"/>
            <a:ext cx="6795642" cy="7576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1" marL="889000" indent="-444500" algn="l">
              <a:spcBef>
                <a:spcPts val="4200"/>
              </a:spcBef>
              <a:buSzPct val="75000"/>
              <a:buChar char="•"/>
              <a:defRPr sz="1800"/>
            </a:pPr>
            <a:r>
              <a:rPr sz="3600"/>
              <a:t>Evaluate piece, checking to see if the tile in the row below the active piece is frozen</a:t>
            </a:r>
          </a:p>
        </p:txBody>
      </p:sp>
      <p:pic>
        <p:nvPicPr>
          <p:cNvPr id="790" name="stackingPieces.mov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8452189" y="233762"/>
            <a:ext cx="4253416" cy="9190415"/>
          </a:xfrm>
          <a:prstGeom prst="rect">
            <a:avLst/>
          </a:prstGeom>
        </p:spPr>
      </p:pic>
      <p:sp>
        <p:nvSpPr>
          <p:cNvPr id="791" name="Shape 791"/>
          <p:cNvSpPr/>
          <p:nvPr>
            <p:ph type="title"/>
          </p:nvPr>
        </p:nvSpPr>
        <p:spPr>
          <a:xfrm>
            <a:off x="952500" y="292100"/>
            <a:ext cx="11099800" cy="21590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/>
            </a:pPr>
            <a:r>
              <a:rPr sz="8000"/>
              <a:t>Stacking Pieces</a:t>
            </a:r>
          </a:p>
        </p:txBody>
      </p:sp>
      <p:sp>
        <p:nvSpPr>
          <p:cNvPr id="792" name="Shape 792"/>
          <p:cNvSpPr/>
          <p:nvPr/>
        </p:nvSpPr>
        <p:spPr>
          <a:xfrm>
            <a:off x="7107766" y="216845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3" name="Shape 793"/>
          <p:cNvSpPr/>
          <p:nvPr/>
        </p:nvSpPr>
        <p:spPr>
          <a:xfrm>
            <a:off x="710681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4" name="Shape 794"/>
          <p:cNvSpPr/>
          <p:nvPr/>
        </p:nvSpPr>
        <p:spPr>
          <a:xfrm>
            <a:off x="5753100" y="8367514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5" name="Shape 795"/>
          <p:cNvSpPr/>
          <p:nvPr/>
        </p:nvSpPr>
        <p:spPr>
          <a:xfrm>
            <a:off x="7110345" y="56581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6" name="Shape 796"/>
          <p:cNvSpPr/>
          <p:nvPr/>
        </p:nvSpPr>
        <p:spPr>
          <a:xfrm>
            <a:off x="7110345" y="348949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7" name="Shape 797"/>
          <p:cNvSpPr/>
          <p:nvPr/>
        </p:nvSpPr>
        <p:spPr>
          <a:xfrm>
            <a:off x="4399383" y="216845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8" name="Shape 798"/>
          <p:cNvSpPr/>
          <p:nvPr/>
        </p:nvSpPr>
        <p:spPr>
          <a:xfrm>
            <a:off x="5753100" y="2168459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799" name="Shape 799"/>
          <p:cNvSpPr/>
          <p:nvPr/>
        </p:nvSpPr>
        <p:spPr>
          <a:xfrm>
            <a:off x="710681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47" fill="hold"/>
                                        <p:tgtEl>
                                          <p:spTgt spid="7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7747"/>
                            </p:stCondLst>
                            <p:childTnLst>
                              <p:par>
                                <p:cTn id="8" nodeType="afterEffect" presetClass="entr" presetSubtype="1" presetID="17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8247"/>
                            </p:stCondLst>
                            <p:childTnLst>
                              <p:par>
                                <p:cTn id="15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8" fill="hold" display="0">
                  <p:stCondLst>
                    <p:cond delay="indefinite"/>
                  </p:stCondLst>
                </p:cTn>
                <p:tgtEl>
                  <p:spTgt spid="790"/>
                </p:tgtEl>
              </p:cMediaNode>
            </p:video>
          </p:childTnLst>
        </p:cTn>
      </p:par>
    </p:tnLst>
    <p:bldLst>
      <p:bldP build="whole" bldLvl="1" animBg="1" rev="0" advAuto="0" spid="790" grpId="1"/>
      <p:bldP build="whole" bldLvl="1" animBg="1" rev="0" advAuto="0" spid="789" grpId="2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Keyboard Input</a:t>
            </a:r>
          </a:p>
        </p:txBody>
      </p:sp>
      <p:sp>
        <p:nvSpPr>
          <p:cNvPr id="804" name="Shape 804"/>
          <p:cNvSpPr/>
          <p:nvPr>
            <p:ph type="body" idx="1"/>
          </p:nvPr>
        </p:nvSpPr>
        <p:spPr>
          <a:xfrm>
            <a:off x="939800" y="2730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 marL="404495" indent="-404495" defTabSz="531622">
              <a:spcBef>
                <a:spcPts val="3800"/>
              </a:spcBef>
              <a:defRPr sz="1800"/>
            </a:pPr>
            <a:r>
              <a:rPr sz="3276"/>
              <a:t>Move left or right or down really fast or rotate on keydown</a:t>
            </a:r>
            <a:endParaRPr sz="3276"/>
          </a:p>
          <a:p>
            <a:pPr lvl="0" marL="404495" indent="-404495" defTabSz="531622">
              <a:spcBef>
                <a:spcPts val="3800"/>
              </a:spcBef>
              <a:defRPr sz="1800"/>
            </a:pPr>
            <a:r>
              <a:rPr sz="3276"/>
              <a:t>But, instead of moving right away, we’re going to use the key press to set the game state</a:t>
            </a:r>
            <a:endParaRPr sz="3276"/>
          </a:p>
          <a:p>
            <a:pPr lvl="0" marL="404495" indent="-404495" defTabSz="531622">
              <a:spcBef>
                <a:spcPts val="3800"/>
              </a:spcBef>
              <a:defRPr sz="1800"/>
            </a:pPr>
            <a:r>
              <a:rPr sz="3276"/>
              <a:t>board.input = {</a:t>
            </a:r>
            <a:br>
              <a:rPr sz="3276"/>
            </a:br>
            <a:r>
              <a:rPr sz="3276"/>
              <a:t>  right: false,</a:t>
            </a:r>
            <a:br>
              <a:rPr sz="3276"/>
            </a:br>
            <a:r>
              <a:rPr sz="3276"/>
              <a:t>  left: false,</a:t>
            </a:r>
            <a:br>
              <a:rPr sz="3276"/>
            </a:br>
            <a:r>
              <a:rPr sz="3276"/>
              <a:t>  down: false,</a:t>
            </a:r>
            <a:br>
              <a:rPr sz="3276"/>
            </a:br>
            <a:r>
              <a:rPr sz="3276"/>
              <a:t>  up: false</a:t>
            </a:r>
            <a:br>
              <a:rPr sz="3276"/>
            </a:br>
            <a:r>
              <a:rPr sz="3276"/>
              <a:t>};</a:t>
            </a:r>
          </a:p>
        </p:txBody>
      </p:sp>
      <p:sp>
        <p:nvSpPr>
          <p:cNvPr id="805" name="Shape 805"/>
          <p:cNvSpPr/>
          <p:nvPr/>
        </p:nvSpPr>
        <p:spPr>
          <a:xfrm>
            <a:off x="1426278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06" name="Shape 806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07" name="Shape 807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08" name="Shape 808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09" name="Shape 809"/>
          <p:cNvSpPr/>
          <p:nvPr/>
        </p:nvSpPr>
        <p:spPr>
          <a:xfrm>
            <a:off x="99009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10" name="Shape 810"/>
          <p:cNvSpPr/>
          <p:nvPr/>
        </p:nvSpPr>
        <p:spPr>
          <a:xfrm>
            <a:off x="99009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11" name="Shape 811"/>
          <p:cNvSpPr/>
          <p:nvPr/>
        </p:nvSpPr>
        <p:spPr>
          <a:xfrm>
            <a:off x="1426278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12" name="Shape 812"/>
          <p:cNvSpPr/>
          <p:nvPr/>
        </p:nvSpPr>
        <p:spPr>
          <a:xfrm>
            <a:off x="8915400" y="7012847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Shape 816"/>
          <p:cNvSpPr/>
          <p:nvPr>
            <p:ph type="title"/>
          </p:nvPr>
        </p:nvSpPr>
        <p:spPr>
          <a:xfrm>
            <a:off x="952500" y="3175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Moving</a:t>
            </a:r>
          </a:p>
        </p:txBody>
      </p:sp>
      <p:sp>
        <p:nvSpPr>
          <p:cNvPr id="817" name="Shape 817"/>
          <p:cNvSpPr/>
          <p:nvPr>
            <p:ph type="body" idx="1"/>
          </p:nvPr>
        </p:nvSpPr>
        <p:spPr>
          <a:xfrm>
            <a:off x="939800" y="27305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Moving from keyboard input is based on the speed of the ‘tick’, not the speed at which the piece moves down</a:t>
            </a:r>
            <a:endParaRPr sz="3600"/>
          </a:p>
          <a:p>
            <a:pPr lvl="0">
              <a:defRPr sz="1800"/>
            </a:pPr>
            <a:r>
              <a:rPr sz="3600"/>
              <a:t>Calculating moving right and left are similar to moving down</a:t>
            </a:r>
            <a:endParaRPr sz="3600"/>
          </a:p>
          <a:p>
            <a:pPr lvl="0">
              <a:defRPr sz="1800"/>
            </a:pPr>
            <a:r>
              <a:rPr sz="3600"/>
              <a:t>Move down on every tick while board.input.down is true</a:t>
            </a:r>
          </a:p>
        </p:txBody>
      </p:sp>
      <p:sp>
        <p:nvSpPr>
          <p:cNvPr id="818" name="Shape 818"/>
          <p:cNvSpPr/>
          <p:nvPr/>
        </p:nvSpPr>
        <p:spPr>
          <a:xfrm>
            <a:off x="4275644" y="210741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19" name="Shape 819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0" name="Shape 820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1" name="Shape 821"/>
          <p:cNvSpPr/>
          <p:nvPr/>
        </p:nvSpPr>
        <p:spPr>
          <a:xfrm>
            <a:off x="1027522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2" name="Shape 822"/>
          <p:cNvSpPr/>
          <p:nvPr/>
        </p:nvSpPr>
        <p:spPr>
          <a:xfrm>
            <a:off x="2933677" y="77215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3" name="Shape 823"/>
          <p:cNvSpPr/>
          <p:nvPr/>
        </p:nvSpPr>
        <p:spPr>
          <a:xfrm>
            <a:off x="2933677" y="210741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4" name="Shape 824"/>
          <p:cNvSpPr/>
          <p:nvPr/>
        </p:nvSpPr>
        <p:spPr>
          <a:xfrm>
            <a:off x="1591711" y="210741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25" name="Shape 825"/>
          <p:cNvSpPr/>
          <p:nvPr/>
        </p:nvSpPr>
        <p:spPr>
          <a:xfrm>
            <a:off x="1163247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" name="downMovement.mov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7957013" y="367018"/>
            <a:ext cx="4231401" cy="9019564"/>
          </a:xfrm>
          <a:prstGeom prst="rect">
            <a:avLst/>
          </a:prstGeom>
        </p:spPr>
      </p:pic>
      <p:sp>
        <p:nvSpPr>
          <p:cNvPr id="830" name="Shape 830"/>
          <p:cNvSpPr/>
          <p:nvPr>
            <p:ph type="title"/>
          </p:nvPr>
        </p:nvSpPr>
        <p:spPr>
          <a:xfrm>
            <a:off x="-1803400" y="317500"/>
            <a:ext cx="11099800" cy="2159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Moving</a:t>
            </a:r>
          </a:p>
        </p:txBody>
      </p:sp>
      <p:sp>
        <p:nvSpPr>
          <p:cNvPr id="831" name="Shape 831"/>
          <p:cNvSpPr/>
          <p:nvPr/>
        </p:nvSpPr>
        <p:spPr>
          <a:xfrm>
            <a:off x="1519744" y="210741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2" name="Shape 832"/>
          <p:cNvSpPr/>
          <p:nvPr/>
        </p:nvSpPr>
        <p:spPr>
          <a:xfrm>
            <a:off x="81147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3" name="Shape 833"/>
          <p:cNvSpPr/>
          <p:nvPr/>
        </p:nvSpPr>
        <p:spPr>
          <a:xfrm>
            <a:off x="1438393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4" name="Shape 834"/>
          <p:cNvSpPr/>
          <p:nvPr/>
        </p:nvSpPr>
        <p:spPr>
          <a:xfrm>
            <a:off x="2795640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5" name="Shape 835"/>
          <p:cNvSpPr/>
          <p:nvPr/>
        </p:nvSpPr>
        <p:spPr>
          <a:xfrm>
            <a:off x="177777" y="77215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6" name="Shape 836"/>
          <p:cNvSpPr/>
          <p:nvPr/>
        </p:nvSpPr>
        <p:spPr>
          <a:xfrm>
            <a:off x="177777" y="210741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7" name="Shape 837"/>
          <p:cNvSpPr/>
          <p:nvPr/>
        </p:nvSpPr>
        <p:spPr>
          <a:xfrm>
            <a:off x="177777" y="344267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38" name="Shape 838"/>
          <p:cNvSpPr/>
          <p:nvPr/>
        </p:nvSpPr>
        <p:spPr>
          <a:xfrm>
            <a:off x="4152887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83" fill="hold"/>
                                        <p:tgtEl>
                                          <p:spTgt spid="8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983"/>
                            </p:stCondLst>
                            <p:childTnLst>
                              <p:par>
                                <p:cTn id="8" nodeType="afterEffect" presetClass="entr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2" fill="hold" display="0">
                  <p:stCondLst>
                    <p:cond delay="indefinite"/>
                  </p:stCondLst>
                </p:cTn>
                <p:tgtEl>
                  <p:spTgt spid="829"/>
                </p:tgtEl>
              </p:cMediaNode>
            </p:video>
          </p:childTnLst>
        </p:cTn>
      </p:par>
    </p:tnLst>
    <p:bldLst>
      <p:bldP build="whole" bldLvl="1" animBg="1" rev="0" advAuto="0" spid="829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spiderSolitair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42133" y="2203450"/>
            <a:ext cx="10320534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/>
          <p:nvPr/>
        </p:nvSpPr>
        <p:spPr>
          <a:xfrm>
            <a:off x="11633200" y="4319785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0" name="Shape 120"/>
          <p:cNvSpPr/>
          <p:nvPr/>
        </p:nvSpPr>
        <p:spPr>
          <a:xfrm>
            <a:off x="2824560" y="84183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1" name="Shape 121"/>
          <p:cNvSpPr/>
          <p:nvPr/>
        </p:nvSpPr>
        <p:spPr>
          <a:xfrm>
            <a:off x="104907" y="84183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2" name="Shape 122"/>
          <p:cNvSpPr/>
          <p:nvPr/>
        </p:nvSpPr>
        <p:spPr>
          <a:xfrm>
            <a:off x="104907" y="70467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3" name="Shape 123"/>
          <p:cNvSpPr/>
          <p:nvPr/>
        </p:nvSpPr>
        <p:spPr>
          <a:xfrm>
            <a:off x="11633200" y="7046714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4" name="Shape 124"/>
          <p:cNvSpPr/>
          <p:nvPr/>
        </p:nvSpPr>
        <p:spPr>
          <a:xfrm>
            <a:off x="11633200" y="2956322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5" name="Shape 125"/>
          <p:cNvSpPr/>
          <p:nvPr/>
        </p:nvSpPr>
        <p:spPr>
          <a:xfrm>
            <a:off x="11633200" y="5683250"/>
            <a:ext cx="1270000" cy="1270000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6" name="Shape 126"/>
          <p:cNvSpPr/>
          <p:nvPr/>
        </p:nvSpPr>
        <p:spPr>
          <a:xfrm>
            <a:off x="1464733" y="84183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6674">
              <a:defRPr sz="7760"/>
            </a:lvl1pPr>
          </a:lstStyle>
          <a:p>
            <a:pPr lvl="0">
              <a:defRPr sz="1800"/>
            </a:pPr>
            <a:r>
              <a:rPr sz="7760"/>
              <a:t>Let’s Talk Spider Solitaire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Shape 8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Rotating</a:t>
            </a:r>
          </a:p>
        </p:txBody>
      </p:sp>
      <p:sp>
        <p:nvSpPr>
          <p:cNvPr id="843" name="Shape 843"/>
          <p:cNvSpPr/>
          <p:nvPr>
            <p:ph type="body" idx="1"/>
          </p:nvPr>
        </p:nvSpPr>
        <p:spPr>
          <a:xfrm>
            <a:off x="939800" y="271780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 lvl="0">
              <a:defRPr sz="1800"/>
            </a:pPr>
            <a:r>
              <a:rPr sz="3600"/>
              <a:t>Get input same as other directional keys - state stored in board.input</a:t>
            </a:r>
            <a:endParaRPr sz="3600"/>
          </a:p>
          <a:p>
            <a:pPr lvl="0">
              <a:defRPr sz="1800"/>
            </a:pPr>
            <a:r>
              <a:rPr sz="3600"/>
              <a:t>Each piece has an array of all orientations</a:t>
            </a:r>
          </a:p>
        </p:txBody>
      </p:sp>
      <p:sp>
        <p:nvSpPr>
          <p:cNvPr id="844" name="Shape 844"/>
          <p:cNvSpPr/>
          <p:nvPr/>
        </p:nvSpPr>
        <p:spPr>
          <a:xfrm>
            <a:off x="1426278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45" name="Shape 845"/>
          <p:cNvSpPr/>
          <p:nvPr/>
        </p:nvSpPr>
        <p:spPr>
          <a:xfrm>
            <a:off x="6547313" y="568253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46" name="Shape 846"/>
          <p:cNvSpPr/>
          <p:nvPr/>
        </p:nvSpPr>
        <p:spPr>
          <a:xfrm>
            <a:off x="5190067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47" name="Shape 847"/>
          <p:cNvSpPr/>
          <p:nvPr/>
        </p:nvSpPr>
        <p:spPr>
          <a:xfrm>
            <a:off x="654731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48" name="Shape 848"/>
          <p:cNvSpPr/>
          <p:nvPr/>
        </p:nvSpPr>
        <p:spPr>
          <a:xfrm>
            <a:off x="99009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49" name="Shape 849"/>
          <p:cNvSpPr/>
          <p:nvPr/>
        </p:nvSpPr>
        <p:spPr>
          <a:xfrm>
            <a:off x="99009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50" name="Shape 850"/>
          <p:cNvSpPr/>
          <p:nvPr/>
        </p:nvSpPr>
        <p:spPr>
          <a:xfrm>
            <a:off x="1426278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51" name="Shape 851"/>
          <p:cNvSpPr/>
          <p:nvPr/>
        </p:nvSpPr>
        <p:spPr>
          <a:xfrm>
            <a:off x="518748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0" advTm="0">
    <p:dissolv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Shape 8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Rotating</a:t>
            </a:r>
          </a:p>
        </p:txBody>
      </p:sp>
      <p:sp>
        <p:nvSpPr>
          <p:cNvPr id="856" name="Shape 856"/>
          <p:cNvSpPr/>
          <p:nvPr>
            <p:ph type="body" idx="1"/>
          </p:nvPr>
        </p:nvSpPr>
        <p:spPr>
          <a:xfrm>
            <a:off x="939800" y="271780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 lvl="0">
              <a:defRPr sz="1800"/>
            </a:pPr>
            <a:r>
              <a:rPr sz="3600"/>
              <a:t>Get input same as other directional keys - state stored in board.input</a:t>
            </a:r>
            <a:endParaRPr sz="3600"/>
          </a:p>
          <a:p>
            <a:pPr lvl="0">
              <a:defRPr sz="1800"/>
            </a:pPr>
            <a:r>
              <a:rPr sz="3600"/>
              <a:t>Each piece has an array of all orientations</a:t>
            </a:r>
          </a:p>
        </p:txBody>
      </p:sp>
      <p:sp>
        <p:nvSpPr>
          <p:cNvPr id="857" name="Shape 857"/>
          <p:cNvSpPr/>
          <p:nvPr/>
        </p:nvSpPr>
        <p:spPr>
          <a:xfrm>
            <a:off x="1426278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58" name="Shape 858"/>
          <p:cNvSpPr/>
          <p:nvPr/>
        </p:nvSpPr>
        <p:spPr>
          <a:xfrm>
            <a:off x="5869747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59" name="Shape 859"/>
          <p:cNvSpPr/>
          <p:nvPr/>
        </p:nvSpPr>
        <p:spPr>
          <a:xfrm>
            <a:off x="7224879" y="839491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0" name="Shape 860"/>
          <p:cNvSpPr/>
          <p:nvPr/>
        </p:nvSpPr>
        <p:spPr>
          <a:xfrm>
            <a:off x="5869747" y="70402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1" name="Shape 861"/>
          <p:cNvSpPr/>
          <p:nvPr/>
        </p:nvSpPr>
        <p:spPr>
          <a:xfrm>
            <a:off x="99009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2" name="Shape 862"/>
          <p:cNvSpPr/>
          <p:nvPr/>
        </p:nvSpPr>
        <p:spPr>
          <a:xfrm>
            <a:off x="99009" y="139507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3" name="Shape 863"/>
          <p:cNvSpPr/>
          <p:nvPr/>
        </p:nvSpPr>
        <p:spPr>
          <a:xfrm>
            <a:off x="1426278" y="404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4" name="Shape 864"/>
          <p:cNvSpPr/>
          <p:nvPr/>
        </p:nvSpPr>
        <p:spPr>
          <a:xfrm>
            <a:off x="4509920" y="704024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65" name="Shape 865"/>
          <p:cNvSpPr/>
          <p:nvPr/>
        </p:nvSpPr>
        <p:spPr>
          <a:xfrm>
            <a:off x="952500" y="5264150"/>
            <a:ext cx="1109980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75000"/>
              <a:buChar char="•"/>
            </a:lvl1pPr>
          </a:lstStyle>
          <a:p>
            <a:pPr lvl="0">
              <a:defRPr sz="1800"/>
            </a:pPr>
            <a:r>
              <a:rPr sz="3600"/>
              <a:t>We just need to change the current orientation to the next in the array, and loop back around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Shape 8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Can you even rotate?</a:t>
            </a:r>
          </a:p>
        </p:txBody>
      </p:sp>
      <p:sp>
        <p:nvSpPr>
          <p:cNvPr id="870" name="Shape 870"/>
          <p:cNvSpPr/>
          <p:nvPr>
            <p:ph type="body" idx="1"/>
          </p:nvPr>
        </p:nvSpPr>
        <p:spPr>
          <a:xfrm>
            <a:off x="939800" y="27178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Need to validate your rotations</a:t>
            </a:r>
            <a:endParaRPr sz="3600"/>
          </a:p>
          <a:p>
            <a:pPr lvl="0">
              <a:defRPr sz="1800"/>
            </a:pPr>
            <a:r>
              <a:rPr sz="3600"/>
              <a:t>Check for a ‘wall jump’ - if piece will go off the board, shift the coordinates to keep it inside</a:t>
            </a:r>
            <a:endParaRPr sz="3600"/>
          </a:p>
          <a:p>
            <a:pPr lvl="0">
              <a:defRPr sz="1800"/>
            </a:pPr>
            <a:r>
              <a:rPr sz="3600"/>
              <a:t>Compare the next orientation to the board grid to see if a frozen piece is already there</a:t>
            </a:r>
          </a:p>
        </p:txBody>
      </p:sp>
      <p:sp>
        <p:nvSpPr>
          <p:cNvPr id="871" name="Shape 871"/>
          <p:cNvSpPr/>
          <p:nvPr/>
        </p:nvSpPr>
        <p:spPr>
          <a:xfrm>
            <a:off x="11581121" y="492635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2" name="Shape 872"/>
          <p:cNvSpPr/>
          <p:nvPr/>
        </p:nvSpPr>
        <p:spPr>
          <a:xfrm>
            <a:off x="1022599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3" name="Shape 873"/>
          <p:cNvSpPr/>
          <p:nvPr/>
        </p:nvSpPr>
        <p:spPr>
          <a:xfrm>
            <a:off x="11581121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4" name="Shape 874"/>
          <p:cNvSpPr/>
          <p:nvPr/>
        </p:nvSpPr>
        <p:spPr>
          <a:xfrm>
            <a:off x="886616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5" name="Shape 875"/>
          <p:cNvSpPr/>
          <p:nvPr/>
        </p:nvSpPr>
        <p:spPr>
          <a:xfrm>
            <a:off x="11581121" y="35868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6" name="Shape 876"/>
          <p:cNvSpPr/>
          <p:nvPr/>
        </p:nvSpPr>
        <p:spPr>
          <a:xfrm>
            <a:off x="10223642" y="35868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7" name="Shape 877"/>
          <p:cNvSpPr/>
          <p:nvPr/>
        </p:nvSpPr>
        <p:spPr>
          <a:xfrm>
            <a:off x="10223557" y="22170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78" name="Shape 878"/>
          <p:cNvSpPr/>
          <p:nvPr/>
        </p:nvSpPr>
        <p:spPr>
          <a:xfrm>
            <a:off x="11581121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Can you even rotate?</a:t>
            </a:r>
          </a:p>
        </p:txBody>
      </p:sp>
      <p:sp>
        <p:nvSpPr>
          <p:cNvPr id="883" name="Shape 883"/>
          <p:cNvSpPr/>
          <p:nvPr>
            <p:ph type="body" idx="1"/>
          </p:nvPr>
        </p:nvSpPr>
        <p:spPr>
          <a:xfrm>
            <a:off x="939800" y="2717800"/>
            <a:ext cx="110998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Need to validate your rotations</a:t>
            </a:r>
            <a:endParaRPr sz="3600"/>
          </a:p>
          <a:p>
            <a:pPr lvl="0">
              <a:defRPr sz="1800"/>
            </a:pPr>
            <a:r>
              <a:rPr sz="3600"/>
              <a:t>Check for a ‘wall jump’ - if piece will go off the board, shift the coordinates to keep it inside</a:t>
            </a:r>
            <a:endParaRPr sz="3600"/>
          </a:p>
          <a:p>
            <a:pPr lvl="0">
              <a:defRPr sz="1800"/>
            </a:pPr>
            <a:r>
              <a:rPr sz="3600"/>
              <a:t>Compare the next orientation to the board grid to see if a frozen piece is already there</a:t>
            </a:r>
          </a:p>
        </p:txBody>
      </p:sp>
      <p:sp>
        <p:nvSpPr>
          <p:cNvPr id="884" name="Shape 884"/>
          <p:cNvSpPr/>
          <p:nvPr/>
        </p:nvSpPr>
        <p:spPr>
          <a:xfrm>
            <a:off x="8866163" y="35868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85" name="Shape 885"/>
          <p:cNvSpPr/>
          <p:nvPr/>
        </p:nvSpPr>
        <p:spPr>
          <a:xfrm>
            <a:off x="1022599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86" name="Shape 886"/>
          <p:cNvSpPr/>
          <p:nvPr/>
        </p:nvSpPr>
        <p:spPr>
          <a:xfrm>
            <a:off x="11581121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87" name="Shape 887"/>
          <p:cNvSpPr/>
          <p:nvPr/>
        </p:nvSpPr>
        <p:spPr>
          <a:xfrm>
            <a:off x="886616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88" name="Shape 888"/>
          <p:cNvSpPr/>
          <p:nvPr/>
        </p:nvSpPr>
        <p:spPr>
          <a:xfrm>
            <a:off x="11581121" y="22170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89" name="Shape 889"/>
          <p:cNvSpPr/>
          <p:nvPr/>
        </p:nvSpPr>
        <p:spPr>
          <a:xfrm>
            <a:off x="10223642" y="358689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90" name="Shape 890"/>
          <p:cNvSpPr/>
          <p:nvPr/>
        </p:nvSpPr>
        <p:spPr>
          <a:xfrm>
            <a:off x="10223557" y="221700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91" name="Shape 891"/>
          <p:cNvSpPr/>
          <p:nvPr/>
        </p:nvSpPr>
        <p:spPr>
          <a:xfrm>
            <a:off x="11581121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Winning!</a:t>
            </a:r>
          </a:p>
        </p:txBody>
      </p:sp>
      <p:sp>
        <p:nvSpPr>
          <p:cNvPr id="896" name="Shape 89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Delegate this back to the board</a:t>
            </a:r>
            <a:endParaRPr sz="3600"/>
          </a:p>
          <a:p>
            <a:pPr lvl="0">
              <a:defRPr sz="1800"/>
            </a:pPr>
            <a:r>
              <a:rPr sz="3600"/>
              <a:t>Iterate over all the rows and columns</a:t>
            </a:r>
            <a:endParaRPr sz="3600"/>
          </a:p>
          <a:p>
            <a:pPr lvl="0">
              <a:defRPr sz="1800"/>
            </a:pPr>
            <a:r>
              <a:rPr sz="3600"/>
              <a:t>If you get through a row without finding an un-frozen tile, that row is removed</a:t>
            </a:r>
            <a:endParaRPr sz="3600"/>
          </a:p>
          <a:p>
            <a:pPr lvl="0">
              <a:defRPr sz="1800"/>
            </a:pPr>
            <a:r>
              <a:rPr sz="3600"/>
              <a:t>A new row is added to the top of the grid</a:t>
            </a:r>
          </a:p>
        </p:txBody>
      </p:sp>
      <p:sp>
        <p:nvSpPr>
          <p:cNvPr id="897" name="Shape 897"/>
          <p:cNvSpPr/>
          <p:nvPr/>
        </p:nvSpPr>
        <p:spPr>
          <a:xfrm>
            <a:off x="4180809" y="2189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98" name="Shape 898"/>
          <p:cNvSpPr/>
          <p:nvPr/>
        </p:nvSpPr>
        <p:spPr>
          <a:xfrm>
            <a:off x="10218315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899" name="Shape 899"/>
          <p:cNvSpPr/>
          <p:nvPr/>
        </p:nvSpPr>
        <p:spPr>
          <a:xfrm>
            <a:off x="11590318" y="56581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00" name="Shape 900"/>
          <p:cNvSpPr/>
          <p:nvPr/>
        </p:nvSpPr>
        <p:spPr>
          <a:xfrm>
            <a:off x="11590318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01" name="Shape 901"/>
          <p:cNvSpPr/>
          <p:nvPr/>
        </p:nvSpPr>
        <p:spPr>
          <a:xfrm>
            <a:off x="1468896" y="83494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02" name="Shape 902"/>
          <p:cNvSpPr/>
          <p:nvPr/>
        </p:nvSpPr>
        <p:spPr>
          <a:xfrm>
            <a:off x="1468896" y="2189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03" name="Shape 903"/>
          <p:cNvSpPr/>
          <p:nvPr/>
        </p:nvSpPr>
        <p:spPr>
          <a:xfrm>
            <a:off x="2823563" y="218961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04" name="Shape 904"/>
          <p:cNvSpPr/>
          <p:nvPr/>
        </p:nvSpPr>
        <p:spPr>
          <a:xfrm>
            <a:off x="11590318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Shape 9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Let’s Play!</a:t>
            </a:r>
          </a:p>
        </p:txBody>
      </p:sp>
      <p:sp>
        <p:nvSpPr>
          <p:cNvPr id="909" name="Shape 90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algn="ctr">
              <a:buSzTx/>
              <a:buNone/>
              <a:defRPr sz="1800"/>
            </a:pPr>
            <a:r>
              <a:rPr sz="3600"/>
              <a:t>Demo Time!</a:t>
            </a:r>
            <a:endParaRPr sz="3600"/>
          </a:p>
          <a:p>
            <a:pPr lvl="0" marL="0" indent="0" algn="ctr">
              <a:buSzTx/>
              <a:buNone/>
              <a:defRPr sz="1800"/>
            </a:pPr>
            <a:r>
              <a:rPr sz="3600" u="sng"/>
              <a:t>opheliasdaisies.github.io/tetris</a:t>
            </a:r>
          </a:p>
        </p:txBody>
      </p:sp>
      <p:sp>
        <p:nvSpPr>
          <p:cNvPr id="910" name="Shape 910"/>
          <p:cNvSpPr/>
          <p:nvPr/>
        </p:nvSpPr>
        <p:spPr>
          <a:xfrm>
            <a:off x="9949448" y="56322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1" name="Shape 911"/>
          <p:cNvSpPr/>
          <p:nvPr/>
        </p:nvSpPr>
        <p:spPr>
          <a:xfrm>
            <a:off x="3146983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2" name="Shape 912"/>
          <p:cNvSpPr/>
          <p:nvPr/>
        </p:nvSpPr>
        <p:spPr>
          <a:xfrm>
            <a:off x="3146983" y="838721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3" name="Shape 913"/>
          <p:cNvSpPr/>
          <p:nvPr/>
        </p:nvSpPr>
        <p:spPr>
          <a:xfrm>
            <a:off x="1743289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4" name="Shape 914"/>
          <p:cNvSpPr/>
          <p:nvPr/>
        </p:nvSpPr>
        <p:spPr>
          <a:xfrm>
            <a:off x="8577423" y="424671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5" name="Shape 915"/>
          <p:cNvSpPr/>
          <p:nvPr/>
        </p:nvSpPr>
        <p:spPr>
          <a:xfrm>
            <a:off x="9949448" y="286119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6" name="Shape 916"/>
          <p:cNvSpPr/>
          <p:nvPr/>
        </p:nvSpPr>
        <p:spPr>
          <a:xfrm>
            <a:off x="9949448" y="4241800"/>
            <a:ext cx="1270001" cy="1270000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17" name="Shape 917"/>
          <p:cNvSpPr/>
          <p:nvPr/>
        </p:nvSpPr>
        <p:spPr>
          <a:xfrm>
            <a:off x="1743289" y="563224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Next Steps</a:t>
            </a:r>
          </a:p>
        </p:txBody>
      </p:sp>
      <p:sp>
        <p:nvSpPr>
          <p:cNvPr id="920" name="Shape 9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3600"/>
              <a:t>Add color</a:t>
            </a:r>
            <a:endParaRPr sz="3600"/>
          </a:p>
          <a:p>
            <a:pPr lvl="0">
              <a:defRPr sz="1800"/>
            </a:pPr>
            <a:r>
              <a:rPr sz="3600"/>
              <a:t>Add losing</a:t>
            </a:r>
            <a:endParaRPr sz="3600"/>
          </a:p>
          <a:p>
            <a:pPr lvl="0">
              <a:defRPr sz="1800"/>
            </a:pPr>
            <a:r>
              <a:rPr sz="3600"/>
              <a:t>Add score and row count</a:t>
            </a:r>
            <a:endParaRPr sz="3600"/>
          </a:p>
          <a:p>
            <a:pPr lvl="0">
              <a:defRPr sz="1800"/>
            </a:pPr>
            <a:r>
              <a:rPr sz="3600"/>
              <a:t>Add levels with different speeds</a:t>
            </a:r>
            <a:endParaRPr sz="3600"/>
          </a:p>
          <a:p>
            <a:pPr lvl="0">
              <a:defRPr sz="1800"/>
            </a:pPr>
            <a:r>
              <a:rPr sz="3600"/>
              <a:t>Add piece preview</a:t>
            </a:r>
          </a:p>
        </p:txBody>
      </p:sp>
      <p:sp>
        <p:nvSpPr>
          <p:cNvPr id="921" name="Shape 921"/>
          <p:cNvSpPr/>
          <p:nvPr/>
        </p:nvSpPr>
        <p:spPr>
          <a:xfrm>
            <a:off x="7579527" y="399786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2" name="Shape 922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3" name="Shape 923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4" name="Shape 924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5" name="Shape 925"/>
          <p:cNvSpPr/>
          <p:nvPr/>
        </p:nvSpPr>
        <p:spPr>
          <a:xfrm>
            <a:off x="4867614" y="264319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6" name="Shape 926"/>
          <p:cNvSpPr/>
          <p:nvPr/>
        </p:nvSpPr>
        <p:spPr>
          <a:xfrm>
            <a:off x="4867614" y="399786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7" name="Shape 927"/>
          <p:cNvSpPr/>
          <p:nvPr/>
        </p:nvSpPr>
        <p:spPr>
          <a:xfrm>
            <a:off x="6222281" y="399786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28" name="Shape 928"/>
          <p:cNvSpPr/>
          <p:nvPr/>
        </p:nvSpPr>
        <p:spPr>
          <a:xfrm>
            <a:off x="8915400" y="7012847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Shape 930"/>
          <p:cNvSpPr/>
          <p:nvPr>
            <p:ph type="title"/>
          </p:nvPr>
        </p:nvSpPr>
        <p:spPr>
          <a:xfrm>
            <a:off x="952500" y="3832952"/>
            <a:ext cx="11099800" cy="2159001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Go make games!</a:t>
            </a:r>
          </a:p>
        </p:txBody>
      </p:sp>
      <p:sp>
        <p:nvSpPr>
          <p:cNvPr id="931" name="Shape 931"/>
          <p:cNvSpPr/>
          <p:nvPr/>
        </p:nvSpPr>
        <p:spPr>
          <a:xfrm>
            <a:off x="4865753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2" name="Shape 932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3" name="Shape 933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4" name="Shape 934"/>
          <p:cNvSpPr/>
          <p:nvPr/>
        </p:nvSpPr>
        <p:spPr>
          <a:xfrm>
            <a:off x="8917980" y="698545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5" name="Shape 935"/>
          <p:cNvSpPr/>
          <p:nvPr/>
        </p:nvSpPr>
        <p:spPr>
          <a:xfrm>
            <a:off x="3509797" y="11363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6" name="Shape 936"/>
          <p:cNvSpPr/>
          <p:nvPr/>
        </p:nvSpPr>
        <p:spPr>
          <a:xfrm>
            <a:off x="2153840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7" name="Shape 937"/>
          <p:cNvSpPr/>
          <p:nvPr/>
        </p:nvSpPr>
        <p:spPr>
          <a:xfrm>
            <a:off x="3508507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38" name="Shape 938"/>
          <p:cNvSpPr/>
          <p:nvPr/>
        </p:nvSpPr>
        <p:spPr>
          <a:xfrm>
            <a:off x="7560733" y="698545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Shape 942"/>
          <p:cNvSpPr/>
          <p:nvPr/>
        </p:nvSpPr>
        <p:spPr>
          <a:xfrm>
            <a:off x="60698" y="279100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3" name="Shape 943"/>
          <p:cNvSpPr/>
          <p:nvPr/>
        </p:nvSpPr>
        <p:spPr>
          <a:xfrm>
            <a:off x="11575483" y="703912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4" name="Shape 944"/>
          <p:cNvSpPr/>
          <p:nvPr/>
        </p:nvSpPr>
        <p:spPr>
          <a:xfrm>
            <a:off x="1021846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5" name="Shape 945"/>
          <p:cNvSpPr/>
          <p:nvPr/>
        </p:nvSpPr>
        <p:spPr>
          <a:xfrm>
            <a:off x="1157548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6" name="Shape 946"/>
          <p:cNvSpPr/>
          <p:nvPr/>
        </p:nvSpPr>
        <p:spPr>
          <a:xfrm>
            <a:off x="60698" y="620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7" name="Shape 947"/>
          <p:cNvSpPr/>
          <p:nvPr/>
        </p:nvSpPr>
        <p:spPr>
          <a:xfrm>
            <a:off x="1418786" y="6200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8" name="Shape 948"/>
          <p:cNvSpPr/>
          <p:nvPr/>
        </p:nvSpPr>
        <p:spPr>
          <a:xfrm>
            <a:off x="60698" y="1426505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49" name="Shape 949"/>
          <p:cNvSpPr/>
          <p:nvPr/>
        </p:nvSpPr>
        <p:spPr>
          <a:xfrm>
            <a:off x="11575483" y="571072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pic>
        <p:nvPicPr>
          <p:cNvPr id="950" name="dunshir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1254" y="2041155"/>
            <a:ext cx="10082292" cy="5671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Shape 954"/>
          <p:cNvSpPr/>
          <p:nvPr/>
        </p:nvSpPr>
        <p:spPr>
          <a:xfrm>
            <a:off x="5867400" y="15197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5" name="Shape 955"/>
          <p:cNvSpPr/>
          <p:nvPr/>
        </p:nvSpPr>
        <p:spPr>
          <a:xfrm>
            <a:off x="1218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6" name="Shape 956"/>
          <p:cNvSpPr/>
          <p:nvPr/>
        </p:nvSpPr>
        <p:spPr>
          <a:xfrm>
            <a:off x="1501907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7" name="Shape 957"/>
          <p:cNvSpPr/>
          <p:nvPr/>
        </p:nvSpPr>
        <p:spPr>
          <a:xfrm>
            <a:off x="4262040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8" name="Shape 958"/>
          <p:cNvSpPr/>
          <p:nvPr/>
        </p:nvSpPr>
        <p:spPr>
          <a:xfrm>
            <a:off x="28819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59" name="Shape 959"/>
          <p:cNvSpPr/>
          <p:nvPr/>
        </p:nvSpPr>
        <p:spPr>
          <a:xfrm>
            <a:off x="115687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0" name="Shape 960"/>
          <p:cNvSpPr/>
          <p:nvPr/>
        </p:nvSpPr>
        <p:spPr>
          <a:xfrm>
            <a:off x="28819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1" name="Shape 961"/>
          <p:cNvSpPr/>
          <p:nvPr/>
        </p:nvSpPr>
        <p:spPr>
          <a:xfrm>
            <a:off x="121840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2" name="Shape 962"/>
          <p:cNvSpPr/>
          <p:nvPr/>
        </p:nvSpPr>
        <p:spPr>
          <a:xfrm>
            <a:off x="121840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3" name="Shape 963"/>
          <p:cNvSpPr/>
          <p:nvPr/>
        </p:nvSpPr>
        <p:spPr>
          <a:xfrm>
            <a:off x="5867400" y="1354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4" name="Shape 964"/>
          <p:cNvSpPr/>
          <p:nvPr/>
        </p:nvSpPr>
        <p:spPr>
          <a:xfrm>
            <a:off x="7264400" y="135466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5" name="Shape 965"/>
          <p:cNvSpPr/>
          <p:nvPr/>
        </p:nvSpPr>
        <p:spPr>
          <a:xfrm>
            <a:off x="4470399" y="13546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6" name="Shape 966"/>
          <p:cNvSpPr/>
          <p:nvPr/>
        </p:nvSpPr>
        <p:spPr>
          <a:xfrm>
            <a:off x="7377772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7" name="Shape 967"/>
          <p:cNvSpPr/>
          <p:nvPr/>
        </p:nvSpPr>
        <p:spPr>
          <a:xfrm>
            <a:off x="115687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8" name="Shape 968"/>
          <p:cNvSpPr/>
          <p:nvPr/>
        </p:nvSpPr>
        <p:spPr>
          <a:xfrm>
            <a:off x="11568773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69" name="Shape 969"/>
          <p:cNvSpPr/>
          <p:nvPr/>
        </p:nvSpPr>
        <p:spPr>
          <a:xfrm>
            <a:off x="10171773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0" name="Shape 970"/>
          <p:cNvSpPr/>
          <p:nvPr/>
        </p:nvSpPr>
        <p:spPr>
          <a:xfrm>
            <a:off x="10171773" y="83336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1" name="Shape 971"/>
          <p:cNvSpPr/>
          <p:nvPr/>
        </p:nvSpPr>
        <p:spPr>
          <a:xfrm>
            <a:off x="2881973" y="55692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2" name="Shape 972"/>
          <p:cNvSpPr/>
          <p:nvPr/>
        </p:nvSpPr>
        <p:spPr>
          <a:xfrm>
            <a:off x="1501907" y="69535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3" name="Shape 973"/>
          <p:cNvSpPr/>
          <p:nvPr/>
        </p:nvSpPr>
        <p:spPr>
          <a:xfrm>
            <a:off x="121840" y="4189213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974" name="Shape 974"/>
          <p:cNvSpPr/>
          <p:nvPr>
            <p:ph type="title"/>
          </p:nvPr>
        </p:nvSpPr>
        <p:spPr>
          <a:xfrm>
            <a:off x="-2553142" y="1502833"/>
            <a:ext cx="11099801" cy="2159001"/>
          </a:xfrm>
          <a:prstGeom prst="rect">
            <a:avLst/>
          </a:prstGeom>
        </p:spPr>
        <p:txBody>
          <a:bodyPr anchor="ctr"/>
          <a:lstStyle/>
          <a:p>
            <a:pPr lvl="0">
              <a:defRPr sz="1800"/>
            </a:pPr>
            <a:r>
              <a:rPr sz="8000"/>
              <a:t>Thank You!</a:t>
            </a:r>
          </a:p>
        </p:txBody>
      </p:sp>
      <p:sp>
        <p:nvSpPr>
          <p:cNvPr id="975" name="Shape 975"/>
          <p:cNvSpPr/>
          <p:nvPr>
            <p:ph type="body" idx="1"/>
          </p:nvPr>
        </p:nvSpPr>
        <p:spPr>
          <a:xfrm>
            <a:off x="2349500" y="1949780"/>
            <a:ext cx="11099801" cy="6286501"/>
          </a:xfrm>
          <a:prstGeom prst="rect">
            <a:avLst/>
          </a:prstGeom>
        </p:spPr>
        <p:txBody>
          <a:bodyPr anchor="ctr"/>
          <a:lstStyle/>
          <a:p>
            <a:pPr lvl="0">
              <a:spcBef>
                <a:spcPts val="4200"/>
              </a:spcBef>
              <a:defRPr sz="1800"/>
            </a:pPr>
            <a:r>
              <a:rPr sz="3600"/>
              <a:t>Sara Gorecki</a:t>
            </a:r>
            <a:br>
              <a:rPr sz="3600"/>
            </a:br>
            <a:r>
              <a:rPr sz="3600"/>
              <a:t>@opheliasdaisies</a:t>
            </a:r>
            <a:endParaRPr sz="3600"/>
          </a:p>
          <a:p>
            <a:pPr lvl="0">
              <a:spcBef>
                <a:spcPts val="4200"/>
              </a:spcBef>
              <a:defRPr sz="1800"/>
            </a:pPr>
            <a:r>
              <a:rPr sz="3600" u="sng">
                <a:hlinkClick r:id="rId2" invalidUrl="" action="" tgtFrame="" tooltip="" history="1" highlightClick="0" endSnd="0"/>
              </a:rPr>
              <a:t>spider-solitaire.herokuapp.com</a:t>
            </a:r>
            <a:br>
              <a:rPr sz="3600"/>
            </a:br>
            <a:r>
              <a:rPr sz="3600" u="sng">
                <a:hlinkClick r:id="rId3" invalidUrl="" action="" tgtFrame="" tooltip="" history="1" highlightClick="0" endSnd="0"/>
              </a:rPr>
              <a:t>opheliasdaisies.github.io/tetris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Rules</a:t>
            </a:r>
          </a:p>
        </p:txBody>
      </p:sp>
      <p:sp>
        <p:nvSpPr>
          <p:cNvPr id="132" name="Shape 13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Remove all cards from the table</a:t>
            </a:r>
            <a:endParaRPr sz="3600"/>
          </a:p>
          <a:p>
            <a:pPr lvl="0">
              <a:defRPr sz="1800"/>
            </a:pPr>
            <a:r>
              <a:rPr sz="3600"/>
              <a:t>Cards can be stacked by value (ie. 2 on a 3)</a:t>
            </a:r>
            <a:endParaRPr sz="3600"/>
          </a:p>
          <a:p>
            <a:pPr lvl="0">
              <a:defRPr sz="1800"/>
            </a:pPr>
            <a:r>
              <a:rPr sz="3600"/>
              <a:t>Cards of the same suit can be moved together if they are of consecutive, ascending values</a:t>
            </a:r>
            <a:endParaRPr sz="3600"/>
          </a:p>
          <a:p>
            <a:pPr lvl="0">
              <a:defRPr sz="1800"/>
            </a:pPr>
            <a:r>
              <a:rPr sz="3600"/>
              <a:t>Additional cards can be dealt 10 at a time, </a:t>
            </a:r>
            <a:br>
              <a:rPr sz="3600"/>
            </a:br>
            <a:r>
              <a:rPr sz="3600"/>
              <a:t>but only if no columns are empty.</a:t>
            </a:r>
          </a:p>
        </p:txBody>
      </p:sp>
      <p:sp>
        <p:nvSpPr>
          <p:cNvPr id="133" name="Shape 133"/>
          <p:cNvSpPr/>
          <p:nvPr/>
        </p:nvSpPr>
        <p:spPr>
          <a:xfrm>
            <a:off x="104907" y="15088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4" name="Shape 134"/>
          <p:cNvSpPr/>
          <p:nvPr/>
        </p:nvSpPr>
        <p:spPr>
          <a:xfrm>
            <a:off x="11629893" y="83844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5" name="Shape 135"/>
          <p:cNvSpPr/>
          <p:nvPr/>
        </p:nvSpPr>
        <p:spPr>
          <a:xfrm>
            <a:off x="11629893" y="56751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6" name="Shape 136"/>
          <p:cNvSpPr/>
          <p:nvPr/>
        </p:nvSpPr>
        <p:spPr>
          <a:xfrm>
            <a:off x="11629893" y="70297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7" name="Shape 137"/>
          <p:cNvSpPr/>
          <p:nvPr/>
        </p:nvSpPr>
        <p:spPr>
          <a:xfrm>
            <a:off x="1459574" y="15088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8" name="Shape 138"/>
          <p:cNvSpPr/>
          <p:nvPr/>
        </p:nvSpPr>
        <p:spPr>
          <a:xfrm>
            <a:off x="104907" y="14538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39" name="Shape 139"/>
          <p:cNvSpPr/>
          <p:nvPr/>
        </p:nvSpPr>
        <p:spPr>
          <a:xfrm>
            <a:off x="1459574" y="145388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40" name="Shape 140"/>
          <p:cNvSpPr/>
          <p:nvPr/>
        </p:nvSpPr>
        <p:spPr>
          <a:xfrm>
            <a:off x="10270066" y="7029780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The Deck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Two decks of cards, 54 dealt to start</a:t>
            </a:r>
            <a:endParaRPr sz="3600"/>
          </a:p>
          <a:p>
            <a:pPr lvl="0">
              <a:defRPr sz="1800"/>
            </a:pPr>
            <a:r>
              <a:rPr sz="3600"/>
              <a:t>Three Difficulty Levels, based on the number of suits</a:t>
            </a:r>
            <a:endParaRPr sz="3600"/>
          </a:p>
          <a:p>
            <a:pPr lvl="0">
              <a:defRPr sz="1800"/>
            </a:pPr>
            <a:r>
              <a:rPr sz="3600"/>
              <a:t>Each card has:</a:t>
            </a:r>
          </a:p>
        </p:txBody>
      </p:sp>
      <p:sp>
        <p:nvSpPr>
          <p:cNvPr id="146" name="Shape 146"/>
          <p:cNvSpPr/>
          <p:nvPr/>
        </p:nvSpPr>
        <p:spPr>
          <a:xfrm>
            <a:off x="4865753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47" name="Shape 147"/>
          <p:cNvSpPr/>
          <p:nvPr/>
        </p:nvSpPr>
        <p:spPr>
          <a:xfrm>
            <a:off x="7560733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48" name="Shape 148"/>
          <p:cNvSpPr/>
          <p:nvPr/>
        </p:nvSpPr>
        <p:spPr>
          <a:xfrm>
            <a:off x="8917980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49" name="Shape 149"/>
          <p:cNvSpPr/>
          <p:nvPr/>
        </p:nvSpPr>
        <p:spPr>
          <a:xfrm>
            <a:off x="102752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50" name="Shape 150"/>
          <p:cNvSpPr/>
          <p:nvPr/>
        </p:nvSpPr>
        <p:spPr>
          <a:xfrm>
            <a:off x="2153840" y="1136319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51" name="Shape 151"/>
          <p:cNvSpPr/>
          <p:nvPr/>
        </p:nvSpPr>
        <p:spPr>
          <a:xfrm>
            <a:off x="2153840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52" name="Shape 152"/>
          <p:cNvSpPr/>
          <p:nvPr/>
        </p:nvSpPr>
        <p:spPr>
          <a:xfrm>
            <a:off x="3508507" y="2490986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53" name="Shape 153"/>
          <p:cNvSpPr/>
          <p:nvPr/>
        </p:nvSpPr>
        <p:spPr>
          <a:xfrm>
            <a:off x="8915400" y="7012847"/>
            <a:ext cx="1270000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54" name="Shape 154"/>
          <p:cNvSpPr/>
          <p:nvPr/>
        </p:nvSpPr>
        <p:spPr>
          <a:xfrm>
            <a:off x="1270000" y="7433733"/>
            <a:ext cx="6776869" cy="2222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numCol="2" spcCol="338843"/>
          <a:lstStyle/>
          <a:p>
            <a:pPr lvl="1" marL="889000" indent="-444500" algn="l">
              <a:spcBef>
                <a:spcPts val="4200"/>
              </a:spcBef>
              <a:buSzPct val="75000"/>
              <a:buChar char="•"/>
              <a:defRPr sz="1800"/>
            </a:pPr>
            <a:r>
              <a:rPr sz="3100"/>
              <a:t>Value (1-13)</a:t>
            </a:r>
            <a:endParaRPr sz="3100"/>
          </a:p>
          <a:p>
            <a:pPr lvl="1" marL="889000" indent="-444500" algn="l" defTabSz="927100">
              <a:spcBef>
                <a:spcPts val="4200"/>
              </a:spcBef>
              <a:buSzPct val="75000"/>
              <a:buChar char="•"/>
              <a:defRPr sz="1800"/>
            </a:pPr>
            <a:r>
              <a:rPr sz="3100"/>
              <a:t>Face (A-K)</a:t>
            </a:r>
            <a:br>
              <a:rPr sz="3100"/>
            </a:br>
            <a:endParaRPr sz="3100"/>
          </a:p>
          <a:p>
            <a:pPr lvl="1" marL="889000" indent="-444500" algn="l">
              <a:spcBef>
                <a:spcPts val="4200"/>
              </a:spcBef>
              <a:buSzPct val="75000"/>
              <a:buChar char="•"/>
              <a:defRPr sz="1800"/>
            </a:pPr>
            <a:r>
              <a:rPr sz="3100"/>
              <a:t>Suit</a:t>
            </a:r>
            <a:endParaRPr sz="3100"/>
          </a:p>
          <a:p>
            <a:pPr lvl="1" marL="889000" indent="-444500" algn="l">
              <a:spcBef>
                <a:spcPts val="4200"/>
              </a:spcBef>
              <a:buSzPct val="75000"/>
              <a:buChar char="•"/>
              <a:defRPr sz="1800"/>
            </a:pPr>
            <a:r>
              <a:rPr sz="3100"/>
              <a:t>Color</a:t>
            </a:r>
            <a:br>
              <a:rPr sz="3100"/>
            </a:br>
          </a:p>
        </p:txBody>
      </p:sp>
    </p:spTree>
  </p:cSld>
  <p:clrMapOvr>
    <a:masterClrMapping/>
  </p:clrMapOvr>
  <p:transition spd="med" advClick="1">
    <p:dissolv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Planning the Game</a:t>
            </a:r>
          </a:p>
        </p:txBody>
      </p:sp>
      <p:sp>
        <p:nvSpPr>
          <p:cNvPr id="159" name="Shape 1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Didn’t want to have to create cards each time</a:t>
            </a:r>
            <a:endParaRPr sz="3600"/>
          </a:p>
          <a:p>
            <a:pPr lvl="0">
              <a:defRPr sz="1800"/>
            </a:pPr>
            <a:r>
              <a:rPr sz="3600"/>
              <a:t>Spider Solitaire has no complex timings or animations</a:t>
            </a:r>
            <a:endParaRPr sz="3600"/>
          </a:p>
          <a:p>
            <a:pPr lvl="0">
              <a:defRPr sz="1800"/>
            </a:pPr>
            <a:r>
              <a:rPr sz="3600"/>
              <a:t>Everything in the game happens on page load or </a:t>
            </a:r>
            <a:br>
              <a:rPr sz="3600"/>
            </a:br>
            <a:r>
              <a:rPr sz="3600"/>
              <a:t>a click event</a:t>
            </a:r>
          </a:p>
        </p:txBody>
      </p:sp>
      <p:sp>
        <p:nvSpPr>
          <p:cNvPr id="160" name="Shape 160"/>
          <p:cNvSpPr/>
          <p:nvPr/>
        </p:nvSpPr>
        <p:spPr>
          <a:xfrm>
            <a:off x="10197173" y="23216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1" name="Shape 161"/>
          <p:cNvSpPr/>
          <p:nvPr/>
        </p:nvSpPr>
        <p:spPr>
          <a:xfrm>
            <a:off x="11596026" y="4303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2" name="Shape 162"/>
          <p:cNvSpPr/>
          <p:nvPr/>
        </p:nvSpPr>
        <p:spPr>
          <a:xfrm>
            <a:off x="11596026" y="8367514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3" name="Shape 163"/>
          <p:cNvSpPr/>
          <p:nvPr/>
        </p:nvSpPr>
        <p:spPr>
          <a:xfrm>
            <a:off x="11596026" y="7012847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4" name="Shape 164"/>
          <p:cNvSpPr/>
          <p:nvPr/>
        </p:nvSpPr>
        <p:spPr>
          <a:xfrm>
            <a:off x="11585707" y="23216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5" name="Shape 165"/>
          <p:cNvSpPr/>
          <p:nvPr/>
        </p:nvSpPr>
        <p:spPr>
          <a:xfrm>
            <a:off x="8808640" y="23216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6" name="Shape 166"/>
          <p:cNvSpPr/>
          <p:nvPr/>
        </p:nvSpPr>
        <p:spPr>
          <a:xfrm>
            <a:off x="7420107" y="2321652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  <p:sp>
        <p:nvSpPr>
          <p:cNvPr id="167" name="Shape 167"/>
          <p:cNvSpPr/>
          <p:nvPr/>
        </p:nvSpPr>
        <p:spPr>
          <a:xfrm>
            <a:off x="11596026" y="5658181"/>
            <a:ext cx="1270001" cy="1270001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>
    <p:dissolve/>
  </p:transition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